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56" r:id="rId4"/>
    <p:sldId id="258" r:id="rId5"/>
    <p:sldId id="260" r:id="rId6"/>
    <p:sldId id="261" r:id="rId7"/>
    <p:sldId id="265" r:id="rId8"/>
    <p:sldId id="267" r:id="rId9"/>
    <p:sldId id="268" r:id="rId10"/>
    <p:sldId id="270" r:id="rId11"/>
    <p:sldId id="269" r:id="rId12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C6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928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7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480213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252353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25656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6917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47723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192845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991893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72874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17936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9377246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97356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A96F13-5E69-495B-ACC4-E7312BE0C8DB}" type="datetimeFigureOut">
              <a:rPr lang="hu-HU" smtClean="0"/>
              <a:t>2019. 03. 15.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26049-089E-4C36-BD3F-A41B6BAD59A2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4087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2905244" y="3055716"/>
            <a:ext cx="552112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Kunhegyes Város </a:t>
            </a:r>
          </a:p>
          <a:p>
            <a:pPr algn="ctr"/>
            <a:r>
              <a:rPr lang="hu-HU" sz="3200" dirty="0" smtClean="0"/>
              <a:t>Településfejlesztési Koncepciójának célrendszer-javaslata</a:t>
            </a:r>
            <a:endParaRPr lang="hu-HU" sz="32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6641" y="528354"/>
            <a:ext cx="1678329" cy="1835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4939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1" presetClass="entr" presetSubtype="0" fill="hold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5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nodeType="withEffect">
                                  <p:stCondLst>
                                    <p:cond delay="2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50" tmFilter="0,0; .5, 1; 1, 1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Településfejlesztési Koncepció célrendszer javaslata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13" name="Lekerekített téglalap 12"/>
          <p:cNvSpPr/>
          <p:nvPr/>
        </p:nvSpPr>
        <p:spPr>
          <a:xfrm>
            <a:off x="6264496" y="3900806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Humán infrastruktúra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minőségi fejlesztése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ekerekített téglalap 15"/>
          <p:cNvSpPr/>
          <p:nvPr/>
        </p:nvSpPr>
        <p:spPr>
          <a:xfrm>
            <a:off x="3377395" y="5431756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Kisléptékű turisztikai fejlesztések</a:t>
            </a:r>
          </a:p>
        </p:txBody>
      </p:sp>
      <p:sp>
        <p:nvSpPr>
          <p:cNvPr id="20" name="Lekerekített téglalap 19"/>
          <p:cNvSpPr/>
          <p:nvPr/>
        </p:nvSpPr>
        <p:spPr>
          <a:xfrm>
            <a:off x="527133" y="2428308"/>
            <a:ext cx="2699999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Városmarketing</a:t>
            </a:r>
            <a:endParaRPr lang="hu-HU" sz="16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ekerekített téglalap 24"/>
          <p:cNvSpPr/>
          <p:nvPr/>
        </p:nvSpPr>
        <p:spPr>
          <a:xfrm>
            <a:off x="527133" y="3930032"/>
            <a:ext cx="2700000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közszolgáltatások és a közintézmények fejlesztése</a:t>
            </a:r>
          </a:p>
        </p:txBody>
      </p:sp>
      <p:sp>
        <p:nvSpPr>
          <p:cNvPr id="26" name="Lekerekített téglalap 25"/>
          <p:cNvSpPr/>
          <p:nvPr/>
        </p:nvSpPr>
        <p:spPr>
          <a:xfrm>
            <a:off x="527132" y="5431756"/>
            <a:ext cx="2700000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Biztonságos elérhetőség, környezetbarát közlekedés</a:t>
            </a:r>
          </a:p>
        </p:txBody>
      </p:sp>
      <p:sp>
        <p:nvSpPr>
          <p:cNvPr id="27" name="Lekerekített téglalap 26"/>
          <p:cNvSpPr/>
          <p:nvPr/>
        </p:nvSpPr>
        <p:spPr>
          <a:xfrm>
            <a:off x="3342883" y="2428308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vállalkozói infrastruktúra fenntartása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Lekerekített téglalap 27"/>
          <p:cNvSpPr/>
          <p:nvPr/>
        </p:nvSpPr>
        <p:spPr>
          <a:xfrm>
            <a:off x="3342883" y="3931191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munkahelyteremtés, az értékteremtő közfoglalkoztatás és az önfoglalkoztatás elősegítése</a:t>
            </a:r>
          </a:p>
        </p:txBody>
      </p:sp>
      <p:sp>
        <p:nvSpPr>
          <p:cNvPr id="29" name="Lekerekített téglalap 28"/>
          <p:cNvSpPr/>
          <p:nvPr/>
        </p:nvSpPr>
        <p:spPr>
          <a:xfrm>
            <a:off x="6264496" y="2428308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Társadalmi megújulás és a szegénység mérséklése</a:t>
            </a:r>
          </a:p>
        </p:txBody>
      </p:sp>
      <p:sp>
        <p:nvSpPr>
          <p:cNvPr id="30" name="Lekerekített téglalap 29"/>
          <p:cNvSpPr/>
          <p:nvPr/>
        </p:nvSpPr>
        <p:spPr>
          <a:xfrm>
            <a:off x="6274936" y="5431756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Demokratikus helyi kormányzás, hatékony </a:t>
            </a: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önkormányzatiság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Lekerekített téglalap 30"/>
          <p:cNvSpPr/>
          <p:nvPr/>
        </p:nvSpPr>
        <p:spPr>
          <a:xfrm>
            <a:off x="9180836" y="2428308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Épített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környezet, „zöld”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Kunhegyes </a:t>
            </a:r>
          </a:p>
        </p:txBody>
      </p:sp>
      <p:sp>
        <p:nvSpPr>
          <p:cNvPr id="32" name="Lekerekített téglalap 31"/>
          <p:cNvSpPr/>
          <p:nvPr/>
        </p:nvSpPr>
        <p:spPr>
          <a:xfrm>
            <a:off x="9186109" y="3906741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természeti környezet megőrzése, fejlesztése</a:t>
            </a:r>
          </a:p>
        </p:txBody>
      </p:sp>
      <p:sp>
        <p:nvSpPr>
          <p:cNvPr id="33" name="Lekerekített téglalap 32"/>
          <p:cNvSpPr/>
          <p:nvPr/>
        </p:nvSpPr>
        <p:spPr>
          <a:xfrm>
            <a:off x="9172477" y="5463991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Alacsony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presztízsű lakóterületek fejlesztése</a:t>
            </a:r>
          </a:p>
        </p:txBody>
      </p:sp>
      <p:pic>
        <p:nvPicPr>
          <p:cNvPr id="34" name="Kép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  <p:sp>
        <p:nvSpPr>
          <p:cNvPr id="35" name="Lekerekített téglalap 34"/>
          <p:cNvSpPr/>
          <p:nvPr/>
        </p:nvSpPr>
        <p:spPr>
          <a:xfrm>
            <a:off x="527133" y="1077901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Kunhegyes mikro-térségi centrum szerepének erősítése, településközi kapcsolatainak </a:t>
            </a:r>
            <a:r>
              <a:rPr lang="hu-HU" sz="1600" dirty="0" smtClean="0"/>
              <a:t>élénkítése</a:t>
            </a:r>
            <a:endParaRPr lang="hu-HU" sz="2000" dirty="0"/>
          </a:p>
        </p:txBody>
      </p:sp>
      <p:sp>
        <p:nvSpPr>
          <p:cNvPr id="36" name="Lekerekített téglalap 35"/>
          <p:cNvSpPr/>
          <p:nvPr/>
        </p:nvSpPr>
        <p:spPr>
          <a:xfrm>
            <a:off x="3351057" y="1077901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500" dirty="0"/>
              <a:t>A helyi gazdasági hagyományokra és adottságokra alapozó, rugalmas és versenyképes gazdasági szerkezet kialakítása </a:t>
            </a:r>
          </a:p>
        </p:txBody>
      </p:sp>
      <p:sp>
        <p:nvSpPr>
          <p:cNvPr id="37" name="Lekerekített téglalap 36"/>
          <p:cNvSpPr/>
          <p:nvPr/>
        </p:nvSpPr>
        <p:spPr>
          <a:xfrm>
            <a:off x="6270958" y="1059223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Az életminőség és életszínvonal javítása, társadalmi megújulás</a:t>
            </a:r>
            <a:endParaRPr lang="hu-HU" sz="1600" dirty="0"/>
          </a:p>
        </p:txBody>
      </p:sp>
      <p:sp>
        <p:nvSpPr>
          <p:cNvPr id="38" name="Lekerekített téglalap 37"/>
          <p:cNvSpPr/>
          <p:nvPr/>
        </p:nvSpPr>
        <p:spPr>
          <a:xfrm>
            <a:off x="9180836" y="1072670"/>
            <a:ext cx="2700000" cy="10800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 minőségi városi épített és természeti környezet megőrzése, fejlesztése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7060344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20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Településfejlesztési Koncepció célrendszer javaslata</a:t>
            </a:r>
            <a:endParaRPr lang="hu-HU" sz="2000" dirty="0">
              <a:solidFill>
                <a:schemeClr val="tx1"/>
              </a:solidFill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  <p:sp>
        <p:nvSpPr>
          <p:cNvPr id="8" name="Szövegdoboz 7"/>
          <p:cNvSpPr txBox="1"/>
          <p:nvPr/>
        </p:nvSpPr>
        <p:spPr>
          <a:xfrm>
            <a:off x="2649070" y="2447365"/>
            <a:ext cx="6925235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/>
              <a:t>Köszönjük a megtisztelő figyelmet! </a:t>
            </a:r>
          </a:p>
          <a:p>
            <a:pPr algn="ctr"/>
            <a:endParaRPr lang="hu-HU" dirty="0"/>
          </a:p>
          <a:p>
            <a:pPr algn="ctr"/>
            <a:endParaRPr lang="hu-HU" dirty="0"/>
          </a:p>
          <a:p>
            <a:pPr algn="ctr"/>
            <a:r>
              <a:rPr lang="hu-HU" dirty="0"/>
              <a:t> </a:t>
            </a:r>
            <a:r>
              <a:rPr lang="hu-HU" b="1" dirty="0" err="1"/>
              <a:t>Kiszelovics</a:t>
            </a:r>
            <a:r>
              <a:rPr lang="hu-HU" b="1" dirty="0"/>
              <a:t> és Társa Kft. </a:t>
            </a:r>
            <a:endParaRPr lang="hu-HU" dirty="0"/>
          </a:p>
          <a:p>
            <a:pPr algn="ctr"/>
            <a:r>
              <a:rPr lang="hu-HU" dirty="0"/>
              <a:t>5000 Szolnok, Szántó </a:t>
            </a:r>
            <a:r>
              <a:rPr lang="hu-HU" dirty="0" err="1"/>
              <a:t>Krt</a:t>
            </a:r>
            <a:r>
              <a:rPr lang="hu-HU" dirty="0"/>
              <a:t> 52. II/5. 	</a:t>
            </a:r>
          </a:p>
          <a:p>
            <a:pPr algn="ctr"/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3756324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zövegdoboz 1"/>
          <p:cNvSpPr txBox="1"/>
          <p:nvPr/>
        </p:nvSpPr>
        <p:spPr>
          <a:xfrm>
            <a:off x="1516284" y="1481559"/>
            <a:ext cx="92597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 smtClean="0"/>
              <a:t>A Településfejlesztési Koncepció célrendszere Kunhegyes Város stratégiai dokumentumaiban foglalt célrendszerek, célkitűzések előzetes vizsgálata alapján került összeállításra, összhangban a stratégiai dokumentumokban foglaltakkal. </a:t>
            </a:r>
          </a:p>
          <a:p>
            <a:pPr algn="just"/>
            <a:endParaRPr lang="hu-HU" sz="2400" dirty="0" smtClean="0"/>
          </a:p>
          <a:p>
            <a:pPr algn="just"/>
            <a:r>
              <a:rPr lang="hu-HU" sz="2400" dirty="0" smtClean="0"/>
              <a:t>Ezek a dokumentumok: </a:t>
            </a:r>
          </a:p>
          <a:p>
            <a:pPr algn="just"/>
            <a:endParaRPr lang="hu-HU" sz="2400" dirty="0" smtClean="0"/>
          </a:p>
          <a:p>
            <a:pPr algn="just"/>
            <a:r>
              <a:rPr lang="hu-HU" sz="2400" dirty="0" smtClean="0"/>
              <a:t>- Kunhegyes Város Integrált Településfejlesztési Stratégiája (ITS)</a:t>
            </a:r>
          </a:p>
          <a:p>
            <a:pPr algn="just"/>
            <a:r>
              <a:rPr lang="hu-HU" sz="2400" dirty="0" smtClean="0"/>
              <a:t>- Kunhegyes Város Gazdasági Programja</a:t>
            </a:r>
            <a:endParaRPr lang="hu-HU" sz="2400" dirty="0"/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65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41" presetClass="entr" presetSubtype="0" fill="hold" nodeType="withEffect">
                                  <p:stCondLst>
                                    <p:cond delay="112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 tmFilter="0,0; .5, 1; 1, 1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1" presetClass="entr" presetSubtype="0" fill="hold" nodeType="withEffect">
                                  <p:stCondLst>
                                    <p:cond delay="129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 tmFilter="0,0; .5, 1; 1, 1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1" presetClass="entr" presetSubtype="0" fill="hold" nodeType="withEffect">
                                  <p:stCondLst>
                                    <p:cond delay="166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ekerekített téglalap 3"/>
          <p:cNvSpPr/>
          <p:nvPr/>
        </p:nvSpPr>
        <p:spPr>
          <a:xfrm>
            <a:off x="2575131" y="1891127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Kunhegyes mikro-térségi centrum szerepének erősítése, településközi </a:t>
            </a:r>
            <a:r>
              <a:rPr lang="hu-HU" sz="1200" dirty="0" smtClean="0">
                <a:solidFill>
                  <a:schemeClr val="tx1"/>
                </a:solidFill>
              </a:rPr>
              <a:t>kapcsolatainak élénkítése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(GP. – 1. átfogó cél)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5" name="Lekerekített téglalap 4"/>
          <p:cNvSpPr/>
          <p:nvPr/>
        </p:nvSpPr>
        <p:spPr>
          <a:xfrm>
            <a:off x="2575131" y="3454497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A helyi gazdasági hagyományokra és adottságokra, valamint a kulturális és táji </a:t>
            </a:r>
            <a:r>
              <a:rPr lang="hu-HU" sz="1200" dirty="0" smtClean="0">
                <a:solidFill>
                  <a:schemeClr val="tx1"/>
                </a:solidFill>
              </a:rPr>
              <a:t>örökségre alapozó</a:t>
            </a:r>
            <a:r>
              <a:rPr lang="hu-HU" sz="1200" dirty="0">
                <a:solidFill>
                  <a:schemeClr val="tx1"/>
                </a:solidFill>
              </a:rPr>
              <a:t>, rugalmas és versenyképes gazdasági szerkezet </a:t>
            </a:r>
            <a:r>
              <a:rPr lang="hu-HU" sz="1200" dirty="0" smtClean="0">
                <a:solidFill>
                  <a:schemeClr val="tx1"/>
                </a:solidFill>
              </a:rPr>
              <a:t>kialakítása 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(GP. – 2. átfogó cél)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6" name="Lekerekített téglalap 5"/>
          <p:cNvSpPr/>
          <p:nvPr/>
        </p:nvSpPr>
        <p:spPr>
          <a:xfrm>
            <a:off x="2505557" y="5017868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„Élhető” város megteremtése a helyi közösségek szerepének növelésével és </a:t>
            </a:r>
            <a:r>
              <a:rPr lang="hu-HU" sz="1200" dirty="0" smtClean="0">
                <a:solidFill>
                  <a:schemeClr val="tx1"/>
                </a:solidFill>
              </a:rPr>
              <a:t>fenntartható település-fejlesztési </a:t>
            </a:r>
            <a:r>
              <a:rPr lang="hu-HU" sz="1200" dirty="0">
                <a:solidFill>
                  <a:schemeClr val="tx1"/>
                </a:solidFill>
              </a:rPr>
              <a:t>akciókkal</a:t>
            </a:r>
            <a:r>
              <a:rPr lang="hu-HU" sz="1200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(GP. – 3. átfogó cél)</a:t>
            </a:r>
            <a:endParaRPr lang="hu-HU" sz="1200" dirty="0">
              <a:solidFill>
                <a:schemeClr val="tx1"/>
              </a:solidFill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6670053" y="1891127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A helyi természeti, gazdasági, kulturális és táji örökség felhasználása fenntartható</a:t>
            </a:r>
            <a:r>
              <a:rPr lang="hu-HU" sz="1200" dirty="0" smtClean="0">
                <a:solidFill>
                  <a:schemeClr val="tx1"/>
                </a:solidFill>
              </a:rPr>
              <a:t>, klíma-</a:t>
            </a:r>
            <a:r>
              <a:rPr lang="hu-HU" sz="1200" dirty="0">
                <a:solidFill>
                  <a:schemeClr val="tx1"/>
                </a:solidFill>
              </a:rPr>
              <a:t>, környezet és energiatudatos gazdaság </a:t>
            </a:r>
            <a:r>
              <a:rPr lang="hu-HU" sz="1200" dirty="0" smtClean="0">
                <a:solidFill>
                  <a:schemeClr val="tx1"/>
                </a:solidFill>
              </a:rPr>
              <a:t>fejlesztésére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(ITS. </a:t>
            </a:r>
            <a:r>
              <a:rPr lang="hu-HU" sz="1200" dirty="0">
                <a:solidFill>
                  <a:schemeClr val="tx1"/>
                </a:solidFill>
              </a:rPr>
              <a:t>– 1. átfogó cél)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6670053" y="3459714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Kunhegyes városnak, a térségi szerepének valamint a </a:t>
            </a:r>
            <a:r>
              <a:rPr lang="hu-HU" sz="1200" dirty="0" smtClean="0">
                <a:solidFill>
                  <a:schemeClr val="tx1"/>
                </a:solidFill>
              </a:rPr>
              <a:t>kapcsolatrendszerének az erősítése</a:t>
            </a:r>
            <a:endParaRPr lang="hu-HU" sz="1200" dirty="0">
              <a:solidFill>
                <a:schemeClr val="tx1"/>
              </a:solidFill>
            </a:endParaRP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(ITS. </a:t>
            </a:r>
            <a:r>
              <a:rPr lang="hu-HU" sz="1200" dirty="0">
                <a:solidFill>
                  <a:schemeClr val="tx1"/>
                </a:solidFill>
              </a:rPr>
              <a:t>– </a:t>
            </a:r>
            <a:r>
              <a:rPr lang="hu-HU" sz="1200" dirty="0" smtClean="0">
                <a:solidFill>
                  <a:schemeClr val="tx1"/>
                </a:solidFill>
              </a:rPr>
              <a:t>2. </a:t>
            </a:r>
            <a:r>
              <a:rPr lang="hu-HU" sz="1200" dirty="0">
                <a:solidFill>
                  <a:schemeClr val="tx1"/>
                </a:solidFill>
              </a:rPr>
              <a:t>átfogó cél)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6670053" y="5017868"/>
            <a:ext cx="2700000" cy="10800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>
                <a:solidFill>
                  <a:schemeClr val="tx1"/>
                </a:solidFill>
              </a:rPr>
              <a:t>Az életminőség és életszínvonal javítása, társadalmi </a:t>
            </a:r>
            <a:r>
              <a:rPr lang="hu-HU" sz="1200" dirty="0" smtClean="0">
                <a:solidFill>
                  <a:schemeClr val="tx1"/>
                </a:solidFill>
              </a:rPr>
              <a:t>megújulás</a:t>
            </a:r>
          </a:p>
          <a:p>
            <a:pPr algn="ctr"/>
            <a:r>
              <a:rPr lang="hu-HU" sz="1200" dirty="0" smtClean="0">
                <a:solidFill>
                  <a:schemeClr val="tx1"/>
                </a:solidFill>
              </a:rPr>
              <a:t>(</a:t>
            </a:r>
            <a:r>
              <a:rPr lang="hu-HU" sz="1200" dirty="0">
                <a:solidFill>
                  <a:schemeClr val="tx1"/>
                </a:solidFill>
              </a:rPr>
              <a:t>ITS. – </a:t>
            </a:r>
            <a:r>
              <a:rPr lang="hu-HU" sz="1200" dirty="0" smtClean="0">
                <a:solidFill>
                  <a:schemeClr val="tx1"/>
                </a:solidFill>
              </a:rPr>
              <a:t>3. </a:t>
            </a:r>
            <a:r>
              <a:rPr lang="hu-HU" sz="1200" dirty="0">
                <a:solidFill>
                  <a:schemeClr val="tx1"/>
                </a:solidFill>
              </a:rPr>
              <a:t>átfogó cél)</a:t>
            </a:r>
          </a:p>
        </p:txBody>
      </p:sp>
      <p:cxnSp>
        <p:nvCxnSpPr>
          <p:cNvPr id="11" name="Egyenes összekötő nyíllal 10"/>
          <p:cNvCxnSpPr>
            <a:stCxn id="4" idx="3"/>
            <a:endCxn id="8" idx="1"/>
          </p:cNvCxnSpPr>
          <p:nvPr/>
        </p:nvCxnSpPr>
        <p:spPr>
          <a:xfrm>
            <a:off x="5275131" y="2431127"/>
            <a:ext cx="1394922" cy="1568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Egyenes összekötő nyíllal 11"/>
          <p:cNvCxnSpPr>
            <a:endCxn id="7" idx="1"/>
          </p:cNvCxnSpPr>
          <p:nvPr/>
        </p:nvCxnSpPr>
        <p:spPr>
          <a:xfrm flipV="1">
            <a:off x="5275131" y="2431127"/>
            <a:ext cx="1394922" cy="1568587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gyenes összekötő nyíllal 13"/>
          <p:cNvCxnSpPr>
            <a:endCxn id="9" idx="1"/>
          </p:cNvCxnSpPr>
          <p:nvPr/>
        </p:nvCxnSpPr>
        <p:spPr>
          <a:xfrm flipV="1">
            <a:off x="5205557" y="5557868"/>
            <a:ext cx="1464496" cy="1"/>
          </a:xfrm>
          <a:prstGeom prst="straightConnector1">
            <a:avLst/>
          </a:prstGeom>
          <a:ln w="28575">
            <a:solidFill>
              <a:schemeClr val="tx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Lekerekített téglalap 16"/>
          <p:cNvSpPr/>
          <p:nvPr/>
        </p:nvSpPr>
        <p:spPr>
          <a:xfrm>
            <a:off x="2575131" y="924339"/>
            <a:ext cx="2700000" cy="675861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Gazdasági Program átfogó céljai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8" name="Lekerekített téglalap 17"/>
          <p:cNvSpPr/>
          <p:nvPr/>
        </p:nvSpPr>
        <p:spPr>
          <a:xfrm>
            <a:off x="6670053" y="924338"/>
            <a:ext cx="2700000" cy="675861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ITS átfogó céljai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9" name="Egyenlő 18"/>
          <p:cNvSpPr/>
          <p:nvPr/>
        </p:nvSpPr>
        <p:spPr>
          <a:xfrm>
            <a:off x="5652960" y="1060200"/>
            <a:ext cx="662382" cy="352773"/>
          </a:xfrm>
          <a:prstGeom prst="mathEqual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  <p:sp>
        <p:nvSpPr>
          <p:cNvPr id="20" name="Téglalap 19"/>
          <p:cNvSpPr/>
          <p:nvPr/>
        </p:nvSpPr>
        <p:spPr>
          <a:xfrm>
            <a:off x="2355574" y="144957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Kunhegyes ITS és Gazdasági Program célrendszerei gyakorlatilag azonosak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21" name="Lekerekített téglalap 20"/>
          <p:cNvSpPr/>
          <p:nvPr/>
        </p:nvSpPr>
        <p:spPr>
          <a:xfrm>
            <a:off x="2575131" y="3454497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 helyi gazdasági hagyományokra és adottságokra, valamint a kulturális és táji </a:t>
            </a:r>
            <a:r>
              <a:rPr lang="hu-HU" sz="1200" dirty="0" smtClean="0"/>
              <a:t>örökségre alapozó</a:t>
            </a:r>
            <a:r>
              <a:rPr lang="hu-HU" sz="1200" dirty="0"/>
              <a:t>, rugalmas és versenyképes gazdasági szerkezet </a:t>
            </a:r>
            <a:r>
              <a:rPr lang="hu-HU" sz="1200" dirty="0" smtClean="0"/>
              <a:t>kialakítása </a:t>
            </a:r>
          </a:p>
          <a:p>
            <a:pPr algn="ctr"/>
            <a:r>
              <a:rPr lang="hu-HU" sz="1200" dirty="0" smtClean="0"/>
              <a:t>(GP. – 2. átfogó cél)</a:t>
            </a:r>
            <a:endParaRPr lang="hu-HU" sz="1200" dirty="0"/>
          </a:p>
        </p:txBody>
      </p:sp>
      <p:sp>
        <p:nvSpPr>
          <p:cNvPr id="22" name="Lekerekített téglalap 21"/>
          <p:cNvSpPr/>
          <p:nvPr/>
        </p:nvSpPr>
        <p:spPr>
          <a:xfrm>
            <a:off x="6670053" y="1889814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 helyi természeti, gazdasági, kulturális és táji örökség felhasználása fenntartható</a:t>
            </a:r>
            <a:r>
              <a:rPr lang="hu-HU" sz="1200" dirty="0" smtClean="0"/>
              <a:t>, klíma-</a:t>
            </a:r>
            <a:r>
              <a:rPr lang="hu-HU" sz="1200" dirty="0"/>
              <a:t>, környezet és energiatudatos gazdaság </a:t>
            </a:r>
            <a:r>
              <a:rPr lang="hu-HU" sz="1200" dirty="0" smtClean="0"/>
              <a:t>fejlesztésére</a:t>
            </a:r>
          </a:p>
          <a:p>
            <a:pPr algn="ctr"/>
            <a:r>
              <a:rPr lang="hu-HU" sz="1200" dirty="0" smtClean="0"/>
              <a:t>(ITS. </a:t>
            </a:r>
            <a:r>
              <a:rPr lang="hu-HU" sz="1200" dirty="0"/>
              <a:t>– 1. átfogó cél)</a:t>
            </a:r>
          </a:p>
        </p:txBody>
      </p:sp>
      <p:sp>
        <p:nvSpPr>
          <p:cNvPr id="2" name="Szövegdoboz 1"/>
          <p:cNvSpPr txBox="1"/>
          <p:nvPr/>
        </p:nvSpPr>
        <p:spPr>
          <a:xfrm>
            <a:off x="469392" y="3727106"/>
            <a:ext cx="1743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FF0000"/>
                </a:solidFill>
              </a:rPr>
              <a:t>Gazdasági cél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3" name="Szövegdoboz 22"/>
          <p:cNvSpPr txBox="1"/>
          <p:nvPr/>
        </p:nvSpPr>
        <p:spPr>
          <a:xfrm>
            <a:off x="9742643" y="2231071"/>
            <a:ext cx="17434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rgbClr val="FF0000"/>
                </a:solidFill>
              </a:rPr>
              <a:t>Gazdasági cél</a:t>
            </a:r>
            <a:endParaRPr lang="hu-HU" sz="2000" b="1" dirty="0">
              <a:solidFill>
                <a:srgbClr val="FF0000"/>
              </a:solidFill>
            </a:endParaRPr>
          </a:p>
        </p:txBody>
      </p:sp>
      <p:sp>
        <p:nvSpPr>
          <p:cNvPr id="24" name="Szövegdoboz 23"/>
          <p:cNvSpPr txBox="1"/>
          <p:nvPr/>
        </p:nvSpPr>
        <p:spPr>
          <a:xfrm>
            <a:off x="319409" y="2131730"/>
            <a:ext cx="203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</a:rPr>
              <a:t>Térségi szerepkör</a:t>
            </a:r>
            <a:endParaRPr lang="hu-H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5" name="Szövegdoboz 24"/>
          <p:cNvSpPr txBox="1"/>
          <p:nvPr/>
        </p:nvSpPr>
        <p:spPr>
          <a:xfrm>
            <a:off x="9713832" y="3776422"/>
            <a:ext cx="203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accent1">
                    <a:lumMod val="50000"/>
                  </a:schemeClr>
                </a:solidFill>
              </a:rPr>
              <a:t>Térségi szerepkör</a:t>
            </a:r>
            <a:endParaRPr lang="hu-HU" sz="20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6" name="Lekerekített téglalap 25"/>
          <p:cNvSpPr/>
          <p:nvPr/>
        </p:nvSpPr>
        <p:spPr>
          <a:xfrm>
            <a:off x="6670053" y="3454497"/>
            <a:ext cx="2700000" cy="1080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Kunhegyes városnak, a térségi szerepének valamint a </a:t>
            </a:r>
            <a:r>
              <a:rPr lang="hu-HU" sz="1200" dirty="0" smtClean="0"/>
              <a:t>kapcsolatrendszerének az erősítése</a:t>
            </a:r>
            <a:endParaRPr lang="hu-HU" sz="1200" dirty="0"/>
          </a:p>
          <a:p>
            <a:pPr algn="ctr"/>
            <a:r>
              <a:rPr lang="hu-HU" sz="1200" dirty="0" smtClean="0"/>
              <a:t>(ITS. </a:t>
            </a:r>
            <a:r>
              <a:rPr lang="hu-HU" sz="1200" dirty="0"/>
              <a:t>– </a:t>
            </a:r>
            <a:r>
              <a:rPr lang="hu-HU" sz="1200" dirty="0" smtClean="0"/>
              <a:t>2. </a:t>
            </a:r>
            <a:r>
              <a:rPr lang="hu-HU" sz="1200" dirty="0"/>
              <a:t>átfogó cél)</a:t>
            </a:r>
          </a:p>
        </p:txBody>
      </p:sp>
      <p:sp>
        <p:nvSpPr>
          <p:cNvPr id="27" name="Szövegdoboz 26"/>
          <p:cNvSpPr txBox="1"/>
          <p:nvPr/>
        </p:nvSpPr>
        <p:spPr>
          <a:xfrm>
            <a:off x="319409" y="5322482"/>
            <a:ext cx="203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accent6">
                    <a:lumMod val="75000"/>
                  </a:schemeClr>
                </a:solidFill>
              </a:rPr>
              <a:t>Társadalmi célok</a:t>
            </a:r>
            <a:endParaRPr lang="hu-H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Szövegdoboz 27"/>
          <p:cNvSpPr txBox="1"/>
          <p:nvPr/>
        </p:nvSpPr>
        <p:spPr>
          <a:xfrm>
            <a:off x="9713831" y="5326471"/>
            <a:ext cx="20361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000" b="1" dirty="0" smtClean="0">
                <a:solidFill>
                  <a:schemeClr val="accent6">
                    <a:lumMod val="75000"/>
                  </a:schemeClr>
                </a:solidFill>
              </a:rPr>
              <a:t>Társadalmi célok</a:t>
            </a:r>
            <a:endParaRPr lang="hu-HU" sz="2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9" name="Lekerekített téglalap 28"/>
          <p:cNvSpPr/>
          <p:nvPr/>
        </p:nvSpPr>
        <p:spPr>
          <a:xfrm>
            <a:off x="2505557" y="5017868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„Élhető” város megteremtése a helyi közösségek szerepének növelésével és </a:t>
            </a:r>
            <a:r>
              <a:rPr lang="hu-HU" sz="1200" dirty="0" smtClean="0"/>
              <a:t>fenntartható település-fejlesztési </a:t>
            </a:r>
            <a:r>
              <a:rPr lang="hu-HU" sz="1200" dirty="0"/>
              <a:t>akciókkal</a:t>
            </a:r>
            <a:r>
              <a:rPr lang="hu-HU" sz="1200" dirty="0" smtClean="0"/>
              <a:t> </a:t>
            </a:r>
          </a:p>
          <a:p>
            <a:pPr algn="ctr"/>
            <a:r>
              <a:rPr lang="hu-HU" sz="1200" dirty="0" smtClean="0"/>
              <a:t>(GP. – 3. átfogó cél)</a:t>
            </a:r>
            <a:endParaRPr lang="hu-HU" sz="1200" dirty="0"/>
          </a:p>
        </p:txBody>
      </p:sp>
      <p:sp>
        <p:nvSpPr>
          <p:cNvPr id="30" name="Lekerekített téglalap 29"/>
          <p:cNvSpPr/>
          <p:nvPr/>
        </p:nvSpPr>
        <p:spPr>
          <a:xfrm>
            <a:off x="6670053" y="5024226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Az életminőség és életszínvonal javítása, társadalmi </a:t>
            </a:r>
            <a:r>
              <a:rPr lang="hu-HU" sz="1200" dirty="0" smtClean="0"/>
              <a:t>megújulás</a:t>
            </a:r>
          </a:p>
          <a:p>
            <a:pPr algn="ctr"/>
            <a:r>
              <a:rPr lang="hu-HU" sz="1200" dirty="0" smtClean="0"/>
              <a:t>(</a:t>
            </a:r>
            <a:r>
              <a:rPr lang="hu-HU" sz="1200" dirty="0"/>
              <a:t>ITS. – </a:t>
            </a:r>
            <a:r>
              <a:rPr lang="hu-HU" sz="1200" dirty="0" smtClean="0"/>
              <a:t>3. </a:t>
            </a:r>
            <a:r>
              <a:rPr lang="hu-HU" sz="1200" dirty="0"/>
              <a:t>átfogó cél)</a:t>
            </a:r>
          </a:p>
        </p:txBody>
      </p:sp>
      <p:sp>
        <p:nvSpPr>
          <p:cNvPr id="31" name="Lekerekített téglalap 30"/>
          <p:cNvSpPr/>
          <p:nvPr/>
        </p:nvSpPr>
        <p:spPr>
          <a:xfrm>
            <a:off x="2575131" y="1889985"/>
            <a:ext cx="2700000" cy="1080000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Kunhegyes mikro-térségi centrum szerepének erősítése, településközi </a:t>
            </a:r>
            <a:r>
              <a:rPr lang="hu-HU" sz="1200" dirty="0" smtClean="0"/>
              <a:t>kapcsolatainak élénkítése</a:t>
            </a:r>
          </a:p>
          <a:p>
            <a:pPr algn="ctr"/>
            <a:r>
              <a:rPr lang="hu-HU" sz="1200" dirty="0" smtClean="0"/>
              <a:t>(GP. – 1. átfogó cél)</a:t>
            </a:r>
            <a:endParaRPr lang="hu-HU" sz="1200" dirty="0"/>
          </a:p>
        </p:txBody>
      </p:sp>
      <p:pic>
        <p:nvPicPr>
          <p:cNvPr id="32" name="Kép 3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8543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25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75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25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485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67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500"/>
                            </p:stCondLst>
                            <p:childTnLst>
                              <p:par>
                                <p:cTn id="43" presetID="2" presetClass="entr" presetSubtype="4" fill="hold" grpId="0" nodeType="after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1" presetClass="entr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1" presetClass="entr" presetSubtype="0" fill="hold" nodeType="withEffect">
                                  <p:stCondLst>
                                    <p:cond delay="62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2700"/>
                            </p:stCondLst>
                            <p:childTnLst>
                              <p:par>
                                <p:cTn id="60" presetID="3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450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57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69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84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96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10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1120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129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1440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16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174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" grpId="0"/>
      <p:bldP spid="23" grpId="0"/>
      <p:bldP spid="24" grpId="0"/>
      <p:bldP spid="25" grpId="0"/>
      <p:bldP spid="26" grpId="0" animBg="1"/>
      <p:bldP spid="27" grpId="0"/>
      <p:bldP spid="28" grpId="0"/>
      <p:bldP spid="29" grpId="0" animBg="1"/>
      <p:bldP spid="30" grpId="0" animBg="1"/>
      <p:bldP spid="3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ekerekített téglalap 1"/>
          <p:cNvSpPr/>
          <p:nvPr/>
        </p:nvSpPr>
        <p:spPr>
          <a:xfrm>
            <a:off x="1471888" y="927031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chemeClr val="accent2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 helyi természeti, gazdasági, kulturális és táji örökség felhasználása fenntartható</a:t>
            </a:r>
            <a:r>
              <a:rPr lang="hu-HU" sz="1200" dirty="0" smtClean="0"/>
              <a:t>, klíma-</a:t>
            </a:r>
            <a:r>
              <a:rPr lang="hu-HU" sz="1200" dirty="0"/>
              <a:t>, környezet és energiatudatos gazdaság </a:t>
            </a:r>
            <a:r>
              <a:rPr lang="hu-HU" sz="1200" dirty="0" smtClean="0"/>
              <a:t>fejlesztésére</a:t>
            </a:r>
          </a:p>
          <a:p>
            <a:pPr algn="ctr"/>
            <a:r>
              <a:rPr lang="hu-HU" sz="1200" dirty="0" smtClean="0"/>
              <a:t>(ITS. </a:t>
            </a:r>
            <a:r>
              <a:rPr lang="hu-HU" sz="1200" dirty="0"/>
              <a:t>– 1. átfogó cél)</a:t>
            </a:r>
          </a:p>
        </p:txBody>
      </p:sp>
      <p:sp>
        <p:nvSpPr>
          <p:cNvPr id="4" name="Téglalap 3"/>
          <p:cNvSpPr/>
          <p:nvPr/>
        </p:nvSpPr>
        <p:spPr>
          <a:xfrm>
            <a:off x="1471888" y="2315817"/>
            <a:ext cx="2700000" cy="1080000"/>
          </a:xfrm>
          <a:prstGeom prst="rect">
            <a:avLst/>
          </a:prstGeom>
          <a:solidFill>
            <a:srgbClr val="EC604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T1: A munkahelyteremtés, az értékteremtő közfoglalkoztatás és az önfoglalkoztatás elősegítése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1. – az ITS 1.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1471888" y="3807360"/>
            <a:ext cx="2700000" cy="1080000"/>
          </a:xfrm>
          <a:prstGeom prst="rect">
            <a:avLst/>
          </a:prstGeom>
          <a:solidFill>
            <a:srgbClr val="EC604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T2: Vállalkozásfejlesztés, a vállalkozói infrastruktúra és a turizmus fejlesztése a gazdaság megerősítésére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2. – az ITS 1.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églalap 5"/>
          <p:cNvSpPr/>
          <p:nvPr/>
        </p:nvSpPr>
        <p:spPr>
          <a:xfrm>
            <a:off x="1471888" y="5194851"/>
            <a:ext cx="2700000" cy="1080000"/>
          </a:xfrm>
          <a:prstGeom prst="rect">
            <a:avLst/>
          </a:prstGeom>
          <a:solidFill>
            <a:srgbClr val="EC6044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T3: Zöld Kunhegyes program – az energiahatékonyság növelése és a szennyezőanyag kibocsátás csökkentése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3. – az ITS 1.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Lekerekített téglalap 6"/>
          <p:cNvSpPr/>
          <p:nvPr/>
        </p:nvSpPr>
        <p:spPr>
          <a:xfrm>
            <a:off x="4721983" y="927031"/>
            <a:ext cx="2700000" cy="1080000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Kunhegyes városnak, a térségi szerepének valamint a </a:t>
            </a:r>
            <a:r>
              <a:rPr lang="hu-HU" sz="1200" dirty="0" smtClean="0"/>
              <a:t>kapcsolatrendszerének az erősítése</a:t>
            </a:r>
            <a:endParaRPr lang="hu-HU" sz="1200" dirty="0"/>
          </a:p>
          <a:p>
            <a:pPr algn="ctr"/>
            <a:r>
              <a:rPr lang="hu-HU" sz="1200" dirty="0" smtClean="0"/>
              <a:t>(ITS. </a:t>
            </a:r>
            <a:r>
              <a:rPr lang="hu-HU" sz="1200" dirty="0"/>
              <a:t>– </a:t>
            </a:r>
            <a:r>
              <a:rPr lang="hu-HU" sz="1200" dirty="0" smtClean="0"/>
              <a:t>2. </a:t>
            </a:r>
            <a:r>
              <a:rPr lang="hu-HU" sz="1200" dirty="0"/>
              <a:t>átfogó cél)</a:t>
            </a:r>
          </a:p>
        </p:txBody>
      </p:sp>
      <p:sp>
        <p:nvSpPr>
          <p:cNvPr id="9" name="Téglalap 8"/>
          <p:cNvSpPr/>
          <p:nvPr/>
        </p:nvSpPr>
        <p:spPr>
          <a:xfrm>
            <a:off x="4721983" y="2315817"/>
            <a:ext cx="2700000" cy="108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T4: Biztonságos elérhetőség, környezetbarát közlekedés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4. – az ITS 2.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églalap 9"/>
          <p:cNvSpPr/>
          <p:nvPr/>
        </p:nvSpPr>
        <p:spPr>
          <a:xfrm>
            <a:off x="4721983" y="3807360"/>
            <a:ext cx="2700000" cy="1080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T5: A közszolgáltatások és a közintézmények fejlesztése az életminőség javítására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5. – az ITS 2.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Lekerekített téglalap 11"/>
          <p:cNvSpPr/>
          <p:nvPr/>
        </p:nvSpPr>
        <p:spPr>
          <a:xfrm>
            <a:off x="8113644" y="927031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Az életminőség és életszínvonal javítása, társadalmi </a:t>
            </a:r>
            <a:r>
              <a:rPr lang="hu-HU" sz="1200" dirty="0" smtClean="0"/>
              <a:t>megújulás</a:t>
            </a:r>
          </a:p>
          <a:p>
            <a:pPr algn="ctr"/>
            <a:r>
              <a:rPr lang="hu-HU" sz="1200" dirty="0" smtClean="0"/>
              <a:t>(</a:t>
            </a:r>
            <a:r>
              <a:rPr lang="hu-HU" sz="1200" dirty="0"/>
              <a:t>ITS. – </a:t>
            </a:r>
            <a:r>
              <a:rPr lang="hu-HU" sz="1200" dirty="0" smtClean="0"/>
              <a:t>3. </a:t>
            </a:r>
            <a:r>
              <a:rPr lang="hu-HU" sz="1200" dirty="0"/>
              <a:t>átfogó cél)</a:t>
            </a:r>
          </a:p>
        </p:txBody>
      </p:sp>
      <p:sp>
        <p:nvSpPr>
          <p:cNvPr id="13" name="Téglalap 12"/>
          <p:cNvSpPr/>
          <p:nvPr/>
        </p:nvSpPr>
        <p:spPr>
          <a:xfrm>
            <a:off x="8113644" y="2315817"/>
            <a:ext cx="2700000" cy="108000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T6: Társadalmi megújulás és a szegénység mérséklése</a:t>
            </a: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6. – az ITS 3.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églalap 13"/>
          <p:cNvSpPr/>
          <p:nvPr/>
        </p:nvSpPr>
        <p:spPr>
          <a:xfrm>
            <a:off x="8113644" y="3806065"/>
            <a:ext cx="2700000" cy="1080000"/>
          </a:xfrm>
          <a:prstGeom prst="rect">
            <a:avLst/>
          </a:prstGeom>
          <a:solidFill>
            <a:srgbClr val="92D050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sz="12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T7: Települési környezet védelme, a településkép javítása, szociális </a:t>
            </a:r>
            <a:r>
              <a:rPr lang="hu-HU" sz="12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városrehabilitáció</a:t>
            </a:r>
            <a:endParaRPr lang="hu-HU" sz="12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hu-HU" sz="12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Tematikus cél 7. – az ITS 3. Átfogó célhoz rendelve </a:t>
            </a:r>
            <a:endParaRPr lang="hu-HU" sz="1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églalap 14"/>
          <p:cNvSpPr/>
          <p:nvPr/>
        </p:nvSpPr>
        <p:spPr>
          <a:xfrm>
            <a:off x="2355574" y="144957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ITS átfogó és tematikus célrendszere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3" name="Téglalap 2"/>
          <p:cNvSpPr/>
          <p:nvPr/>
        </p:nvSpPr>
        <p:spPr>
          <a:xfrm>
            <a:off x="127252" y="649339"/>
            <a:ext cx="998806" cy="15348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Átfogó célok</a:t>
            </a:r>
            <a:endParaRPr lang="hu-HU" dirty="0">
              <a:solidFill>
                <a:schemeClr val="tx1"/>
              </a:solidFill>
            </a:endParaRPr>
          </a:p>
        </p:txBody>
      </p:sp>
      <p:sp>
        <p:nvSpPr>
          <p:cNvPr id="16" name="Téglalap 15"/>
          <p:cNvSpPr/>
          <p:nvPr/>
        </p:nvSpPr>
        <p:spPr>
          <a:xfrm>
            <a:off x="127252" y="3578657"/>
            <a:ext cx="998806" cy="2259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Tematikus célok</a:t>
            </a:r>
            <a:endParaRPr lang="hu-HU" dirty="0">
              <a:solidFill>
                <a:schemeClr val="tx1"/>
              </a:solidFill>
            </a:endParaRPr>
          </a:p>
        </p:txBody>
      </p:sp>
      <p:pic>
        <p:nvPicPr>
          <p:cNvPr id="17" name="Kép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138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7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19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2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23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2" grpId="0" animBg="1"/>
      <p:bldP spid="13" grpId="0" animBg="1"/>
      <p:bldP spid="14" grpId="0" animBg="1"/>
      <p:bldP spid="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kerekített téglalap 2"/>
          <p:cNvSpPr/>
          <p:nvPr/>
        </p:nvSpPr>
        <p:spPr>
          <a:xfrm>
            <a:off x="885713" y="2729877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Munkahelyteremtés feltételeinek elősegítése</a:t>
            </a:r>
          </a:p>
        </p:txBody>
      </p:sp>
      <p:sp>
        <p:nvSpPr>
          <p:cNvPr id="4" name="Lekerekített téglalap 3"/>
          <p:cNvSpPr/>
          <p:nvPr/>
        </p:nvSpPr>
        <p:spPr>
          <a:xfrm>
            <a:off x="885713" y="3503473"/>
            <a:ext cx="2256182" cy="6062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Helyi gazdaság, befektetés-ösztönzés</a:t>
            </a:r>
          </a:p>
        </p:txBody>
      </p:sp>
      <p:sp>
        <p:nvSpPr>
          <p:cNvPr id="5" name="Lekerekített téglalap 4"/>
          <p:cNvSpPr/>
          <p:nvPr/>
        </p:nvSpPr>
        <p:spPr>
          <a:xfrm>
            <a:off x="885713" y="4243938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Kommunális feladatok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885713" y="5017534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Lakáshelyzet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4530062" y="2729877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Egészségügy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4530062" y="3503473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Oktatás-nevelés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4530062" y="427706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Településfejlesztés, városarculat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4530062" y="5017533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Közszolgáltatások (szemétszállítás, víz és csatorna)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885713" y="575799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Szociálpolitika, családok támogatása</a:t>
            </a:r>
          </a:p>
        </p:txBody>
      </p:sp>
      <p:sp>
        <p:nvSpPr>
          <p:cNvPr id="12" name="Lekerekített téglalap 11"/>
          <p:cNvSpPr/>
          <p:nvPr/>
        </p:nvSpPr>
        <p:spPr>
          <a:xfrm>
            <a:off x="4530062" y="5804891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Kultúra, művészetek, közgyűjtemények</a:t>
            </a:r>
          </a:p>
        </p:txBody>
      </p:sp>
      <p:sp>
        <p:nvSpPr>
          <p:cNvPr id="13" name="Lekerekített téglalap 12"/>
          <p:cNvSpPr/>
          <p:nvPr/>
        </p:nvSpPr>
        <p:spPr>
          <a:xfrm>
            <a:off x="8174411" y="2720514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Sport</a:t>
            </a:r>
          </a:p>
        </p:txBody>
      </p:sp>
      <p:sp>
        <p:nvSpPr>
          <p:cNvPr id="14" name="Lekerekített téglalap 13"/>
          <p:cNvSpPr/>
          <p:nvPr/>
        </p:nvSpPr>
        <p:spPr>
          <a:xfrm>
            <a:off x="8164474" y="351315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Nemzetközi és civil kapcsolatok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8164474" y="427706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Turizmus, idegenforgalom</a:t>
            </a:r>
          </a:p>
        </p:txBody>
      </p:sp>
      <p:sp>
        <p:nvSpPr>
          <p:cNvPr id="16" name="Lekerekített téglalap 15"/>
          <p:cNvSpPr/>
          <p:nvPr/>
        </p:nvSpPr>
        <p:spPr>
          <a:xfrm>
            <a:off x="8174411" y="5022480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 Környezetvédelem</a:t>
            </a:r>
          </a:p>
        </p:txBody>
      </p:sp>
      <p:sp>
        <p:nvSpPr>
          <p:cNvPr id="17" name="Lekerekített téglalap 16"/>
          <p:cNvSpPr/>
          <p:nvPr/>
        </p:nvSpPr>
        <p:spPr>
          <a:xfrm>
            <a:off x="8164474" y="5804890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 Önkormányzati igazgatás, költségvetés</a:t>
            </a:r>
            <a:endParaRPr lang="hu-H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églalap 20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Gazdasági program célrendszere és beavatkozásai</a:t>
            </a:r>
            <a:endParaRPr lang="hu-HU" sz="2000" dirty="0">
              <a:solidFill>
                <a:schemeClr val="tx1"/>
              </a:solidFill>
            </a:endParaRPr>
          </a:p>
        </p:txBody>
      </p:sp>
      <p:pic>
        <p:nvPicPr>
          <p:cNvPr id="18" name="Kép 1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36029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25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5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25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75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25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Lekerekített téglalap 22"/>
          <p:cNvSpPr/>
          <p:nvPr/>
        </p:nvSpPr>
        <p:spPr>
          <a:xfrm>
            <a:off x="874396" y="3520690"/>
            <a:ext cx="2256182" cy="606287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Helyi gazdaság, befektetés-ösztönzés</a:t>
            </a:r>
          </a:p>
        </p:txBody>
      </p:sp>
      <p:sp>
        <p:nvSpPr>
          <p:cNvPr id="3" name="Lekerekített téglalap 2"/>
          <p:cNvSpPr/>
          <p:nvPr/>
        </p:nvSpPr>
        <p:spPr>
          <a:xfrm>
            <a:off x="875912" y="2739036"/>
            <a:ext cx="2256182" cy="606287"/>
          </a:xfrm>
          <a:prstGeom prst="round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Munkahelyteremtés feltételeinek elősegítése</a:t>
            </a:r>
          </a:p>
        </p:txBody>
      </p:sp>
      <p:sp>
        <p:nvSpPr>
          <p:cNvPr id="4" name="Lekerekített téglalap 3"/>
          <p:cNvSpPr/>
          <p:nvPr/>
        </p:nvSpPr>
        <p:spPr>
          <a:xfrm>
            <a:off x="875912" y="3512632"/>
            <a:ext cx="2256182" cy="606287"/>
          </a:xfrm>
          <a:prstGeom prst="round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Helyi gazdaság, befektetés-ösztönzés</a:t>
            </a:r>
          </a:p>
        </p:txBody>
      </p:sp>
      <p:sp>
        <p:nvSpPr>
          <p:cNvPr id="5" name="Lekerekített téglalap 4"/>
          <p:cNvSpPr/>
          <p:nvPr/>
        </p:nvSpPr>
        <p:spPr>
          <a:xfrm>
            <a:off x="875912" y="4253097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Kommunális feladatok</a:t>
            </a:r>
          </a:p>
        </p:txBody>
      </p:sp>
      <p:sp>
        <p:nvSpPr>
          <p:cNvPr id="6" name="Lekerekített téglalap 5"/>
          <p:cNvSpPr/>
          <p:nvPr/>
        </p:nvSpPr>
        <p:spPr>
          <a:xfrm>
            <a:off x="875912" y="5026693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Lakáshelyzet</a:t>
            </a:r>
          </a:p>
        </p:txBody>
      </p:sp>
      <p:sp>
        <p:nvSpPr>
          <p:cNvPr id="7" name="Lekerekített téglalap 6"/>
          <p:cNvSpPr/>
          <p:nvPr/>
        </p:nvSpPr>
        <p:spPr>
          <a:xfrm>
            <a:off x="4520261" y="2739036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Egészségügy</a:t>
            </a:r>
          </a:p>
        </p:txBody>
      </p:sp>
      <p:sp>
        <p:nvSpPr>
          <p:cNvPr id="8" name="Lekerekített téglalap 7"/>
          <p:cNvSpPr/>
          <p:nvPr/>
        </p:nvSpPr>
        <p:spPr>
          <a:xfrm>
            <a:off x="4520261" y="3512632"/>
            <a:ext cx="2256182" cy="606287"/>
          </a:xfrm>
          <a:prstGeom prst="roundRect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Oktatás-nevelés</a:t>
            </a:r>
          </a:p>
        </p:txBody>
      </p:sp>
      <p:sp>
        <p:nvSpPr>
          <p:cNvPr id="9" name="Lekerekített téglalap 8"/>
          <p:cNvSpPr/>
          <p:nvPr/>
        </p:nvSpPr>
        <p:spPr>
          <a:xfrm>
            <a:off x="4520261" y="4286228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Településfejlesztés, városarculat</a:t>
            </a:r>
          </a:p>
        </p:txBody>
      </p:sp>
      <p:sp>
        <p:nvSpPr>
          <p:cNvPr id="10" name="Lekerekített téglalap 9"/>
          <p:cNvSpPr/>
          <p:nvPr/>
        </p:nvSpPr>
        <p:spPr>
          <a:xfrm>
            <a:off x="4520261" y="5026692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Közszolgáltatások (szemétszállítás, víz és csatorna)</a:t>
            </a:r>
          </a:p>
        </p:txBody>
      </p:sp>
      <p:sp>
        <p:nvSpPr>
          <p:cNvPr id="11" name="Lekerekített téglalap 10"/>
          <p:cNvSpPr/>
          <p:nvPr/>
        </p:nvSpPr>
        <p:spPr>
          <a:xfrm>
            <a:off x="875912" y="5767158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Szociálpolitika, családok támogatása</a:t>
            </a:r>
          </a:p>
        </p:txBody>
      </p:sp>
      <p:sp>
        <p:nvSpPr>
          <p:cNvPr id="12" name="Lekerekített téglalap 11"/>
          <p:cNvSpPr/>
          <p:nvPr/>
        </p:nvSpPr>
        <p:spPr>
          <a:xfrm>
            <a:off x="4520261" y="5814050"/>
            <a:ext cx="2256182" cy="606287"/>
          </a:xfrm>
          <a:prstGeom prst="roundRect">
            <a:avLst/>
          </a:prstGeom>
          <a:solidFill>
            <a:schemeClr val="accent5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Kultúra, művészetek, közgyűjtemények</a:t>
            </a:r>
          </a:p>
        </p:txBody>
      </p:sp>
      <p:sp>
        <p:nvSpPr>
          <p:cNvPr id="13" name="Lekerekített téglalap 12"/>
          <p:cNvSpPr/>
          <p:nvPr/>
        </p:nvSpPr>
        <p:spPr>
          <a:xfrm>
            <a:off x="8164610" y="2729673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Sport</a:t>
            </a:r>
          </a:p>
        </p:txBody>
      </p:sp>
      <p:sp>
        <p:nvSpPr>
          <p:cNvPr id="14" name="Lekerekített téglalap 13"/>
          <p:cNvSpPr/>
          <p:nvPr/>
        </p:nvSpPr>
        <p:spPr>
          <a:xfrm>
            <a:off x="8154673" y="3522318"/>
            <a:ext cx="2256182" cy="606287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Nemzetközi és civil kapcsolatok</a:t>
            </a:r>
          </a:p>
        </p:txBody>
      </p:sp>
      <p:sp>
        <p:nvSpPr>
          <p:cNvPr id="15" name="Lekerekített téglalap 14"/>
          <p:cNvSpPr/>
          <p:nvPr/>
        </p:nvSpPr>
        <p:spPr>
          <a:xfrm>
            <a:off x="8154673" y="4286228"/>
            <a:ext cx="2256182" cy="606287"/>
          </a:xfrm>
          <a:prstGeom prst="round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Turizmus, idegenforgalom</a:t>
            </a:r>
          </a:p>
        </p:txBody>
      </p:sp>
      <p:sp>
        <p:nvSpPr>
          <p:cNvPr id="16" name="Lekerekített téglalap 15"/>
          <p:cNvSpPr/>
          <p:nvPr/>
        </p:nvSpPr>
        <p:spPr>
          <a:xfrm>
            <a:off x="8164610" y="5031639"/>
            <a:ext cx="2256182" cy="606287"/>
          </a:xfrm>
          <a:prstGeom prst="roundRect">
            <a:avLst/>
          </a:prstGeom>
          <a:solidFill>
            <a:schemeClr val="accent6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 Környezetvédelem</a:t>
            </a:r>
          </a:p>
        </p:txBody>
      </p:sp>
      <p:sp>
        <p:nvSpPr>
          <p:cNvPr id="17" name="Lekerekített téglalap 16"/>
          <p:cNvSpPr/>
          <p:nvPr/>
        </p:nvSpPr>
        <p:spPr>
          <a:xfrm>
            <a:off x="8154673" y="5814049"/>
            <a:ext cx="2256182" cy="606287"/>
          </a:xfrm>
          <a:prstGeom prst="roundRect">
            <a:avLst/>
          </a:prstGeom>
          <a:solidFill>
            <a:schemeClr val="accent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 Önkormányzati igazgatás, költségvetés</a:t>
            </a:r>
            <a:endParaRPr lang="hu-H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Lekerekített téglalap 17"/>
          <p:cNvSpPr/>
          <p:nvPr/>
        </p:nvSpPr>
        <p:spPr>
          <a:xfrm>
            <a:off x="735477" y="1080078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Kunhegyes mikro-térségi centrum szerepének erősítése, településközi </a:t>
            </a:r>
            <a:r>
              <a:rPr lang="hu-HU" sz="1200" dirty="0" smtClean="0"/>
              <a:t>kapcsolatainak élénkítése</a:t>
            </a:r>
          </a:p>
          <a:p>
            <a:pPr algn="ctr"/>
            <a:r>
              <a:rPr lang="hu-HU" sz="1200" dirty="0" smtClean="0"/>
              <a:t>(GP. – 1. átfogó cél)</a:t>
            </a:r>
            <a:endParaRPr lang="hu-HU" sz="1200" dirty="0"/>
          </a:p>
        </p:txBody>
      </p:sp>
      <p:sp>
        <p:nvSpPr>
          <p:cNvPr id="19" name="Lekerekített téglalap 18"/>
          <p:cNvSpPr/>
          <p:nvPr/>
        </p:nvSpPr>
        <p:spPr>
          <a:xfrm>
            <a:off x="4296836" y="1097212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 helyi gazdasági hagyományokra és adottságokra, valamint a kulturális és táji </a:t>
            </a:r>
            <a:r>
              <a:rPr lang="hu-HU" sz="1200" dirty="0" smtClean="0"/>
              <a:t>örökségre alapozó</a:t>
            </a:r>
            <a:r>
              <a:rPr lang="hu-HU" sz="1200" dirty="0"/>
              <a:t>, rugalmas és versenyképes gazdasági szerkezet </a:t>
            </a:r>
            <a:r>
              <a:rPr lang="hu-HU" sz="1200" dirty="0" smtClean="0"/>
              <a:t>kialakítása </a:t>
            </a:r>
          </a:p>
          <a:p>
            <a:pPr algn="ctr"/>
            <a:r>
              <a:rPr lang="hu-HU" sz="1200" dirty="0" smtClean="0"/>
              <a:t>(GP. – 2. átfogó cél)</a:t>
            </a:r>
            <a:endParaRPr lang="hu-HU" sz="1200" dirty="0"/>
          </a:p>
        </p:txBody>
      </p:sp>
      <p:sp>
        <p:nvSpPr>
          <p:cNvPr id="20" name="Lekerekített téglalap 19"/>
          <p:cNvSpPr/>
          <p:nvPr/>
        </p:nvSpPr>
        <p:spPr>
          <a:xfrm>
            <a:off x="7931248" y="1052852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„Élhető” város megteremtése a helyi közösségek szerepének növelésével és </a:t>
            </a:r>
            <a:r>
              <a:rPr lang="hu-HU" sz="1200" dirty="0" smtClean="0"/>
              <a:t>fenntartható település-fejlesztési </a:t>
            </a:r>
            <a:r>
              <a:rPr lang="hu-HU" sz="1200" dirty="0"/>
              <a:t>akciókkal</a:t>
            </a:r>
            <a:r>
              <a:rPr lang="hu-HU" sz="1200" dirty="0" smtClean="0"/>
              <a:t> </a:t>
            </a:r>
          </a:p>
          <a:p>
            <a:pPr algn="ctr"/>
            <a:r>
              <a:rPr lang="hu-HU" sz="1200" dirty="0" smtClean="0"/>
              <a:t>(GP. – 3. átfogó cél)</a:t>
            </a:r>
            <a:endParaRPr lang="hu-HU" sz="1200" dirty="0"/>
          </a:p>
        </p:txBody>
      </p:sp>
      <p:sp>
        <p:nvSpPr>
          <p:cNvPr id="21" name="Téglalap 20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Gazdasági program célrendszere és beavatkozásai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22" name="Lekerekített téglalap 21"/>
          <p:cNvSpPr/>
          <p:nvPr/>
        </p:nvSpPr>
        <p:spPr>
          <a:xfrm>
            <a:off x="874396" y="273740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Munkahelyteremtés feltételeinek elősegítése</a:t>
            </a:r>
          </a:p>
        </p:txBody>
      </p:sp>
      <p:sp>
        <p:nvSpPr>
          <p:cNvPr id="24" name="Lekerekített téglalap 23"/>
          <p:cNvSpPr/>
          <p:nvPr/>
        </p:nvSpPr>
        <p:spPr>
          <a:xfrm>
            <a:off x="874396" y="4251470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Kommunális feladatok</a:t>
            </a:r>
          </a:p>
        </p:txBody>
      </p:sp>
      <p:sp>
        <p:nvSpPr>
          <p:cNvPr id="25" name="Lekerekített téglalap 24"/>
          <p:cNvSpPr/>
          <p:nvPr/>
        </p:nvSpPr>
        <p:spPr>
          <a:xfrm>
            <a:off x="874396" y="5025066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Lakáshelyzet</a:t>
            </a:r>
          </a:p>
        </p:txBody>
      </p:sp>
      <p:sp>
        <p:nvSpPr>
          <p:cNvPr id="26" name="Lekerekített téglalap 25"/>
          <p:cNvSpPr/>
          <p:nvPr/>
        </p:nvSpPr>
        <p:spPr>
          <a:xfrm>
            <a:off x="4518745" y="2737409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7. Egészségügy</a:t>
            </a:r>
          </a:p>
        </p:txBody>
      </p:sp>
      <p:sp>
        <p:nvSpPr>
          <p:cNvPr id="27" name="Lekerekített téglalap 26"/>
          <p:cNvSpPr/>
          <p:nvPr/>
        </p:nvSpPr>
        <p:spPr>
          <a:xfrm>
            <a:off x="4518745" y="3511005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Oktatás-nevelés</a:t>
            </a:r>
          </a:p>
        </p:txBody>
      </p:sp>
      <p:sp>
        <p:nvSpPr>
          <p:cNvPr id="28" name="Lekerekített téglalap 27"/>
          <p:cNvSpPr/>
          <p:nvPr/>
        </p:nvSpPr>
        <p:spPr>
          <a:xfrm>
            <a:off x="4518745" y="4284601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8. Településfejlesztés, városarculat</a:t>
            </a:r>
          </a:p>
        </p:txBody>
      </p:sp>
      <p:sp>
        <p:nvSpPr>
          <p:cNvPr id="29" name="Lekerekített téglalap 28"/>
          <p:cNvSpPr/>
          <p:nvPr/>
        </p:nvSpPr>
        <p:spPr>
          <a:xfrm>
            <a:off x="4518745" y="5025065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9. Közszolgáltatások (szemétszállítás, víz és csatorna)</a:t>
            </a:r>
          </a:p>
        </p:txBody>
      </p:sp>
      <p:sp>
        <p:nvSpPr>
          <p:cNvPr id="30" name="Lekerekített téglalap 29"/>
          <p:cNvSpPr/>
          <p:nvPr/>
        </p:nvSpPr>
        <p:spPr>
          <a:xfrm>
            <a:off x="874396" y="5765531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 Szociálpolitika, családok támogatása</a:t>
            </a:r>
          </a:p>
        </p:txBody>
      </p:sp>
      <p:sp>
        <p:nvSpPr>
          <p:cNvPr id="31" name="Lekerekített téglalap 30"/>
          <p:cNvSpPr/>
          <p:nvPr/>
        </p:nvSpPr>
        <p:spPr>
          <a:xfrm>
            <a:off x="4518745" y="5812423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10. Kultúra, művészetek, közgyűjtemények</a:t>
            </a:r>
          </a:p>
        </p:txBody>
      </p:sp>
      <p:sp>
        <p:nvSpPr>
          <p:cNvPr id="32" name="Lekerekített téglalap 31"/>
          <p:cNvSpPr/>
          <p:nvPr/>
        </p:nvSpPr>
        <p:spPr>
          <a:xfrm>
            <a:off x="8163094" y="2728046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11. Sport</a:t>
            </a:r>
          </a:p>
        </p:txBody>
      </p:sp>
      <p:sp>
        <p:nvSpPr>
          <p:cNvPr id="33" name="Lekerekített téglalap 32"/>
          <p:cNvSpPr/>
          <p:nvPr/>
        </p:nvSpPr>
        <p:spPr>
          <a:xfrm>
            <a:off x="8153157" y="3520691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12. Nemzetközi és civil kapcsolatok</a:t>
            </a:r>
          </a:p>
        </p:txBody>
      </p:sp>
      <p:sp>
        <p:nvSpPr>
          <p:cNvPr id="34" name="Lekerekített téglalap 33"/>
          <p:cNvSpPr/>
          <p:nvPr/>
        </p:nvSpPr>
        <p:spPr>
          <a:xfrm>
            <a:off x="8153157" y="4284601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13. Turizmus, idegenforgalom</a:t>
            </a:r>
          </a:p>
        </p:txBody>
      </p:sp>
      <p:sp>
        <p:nvSpPr>
          <p:cNvPr id="35" name="Lekerekített téglalap 34"/>
          <p:cNvSpPr/>
          <p:nvPr/>
        </p:nvSpPr>
        <p:spPr>
          <a:xfrm>
            <a:off x="8163094" y="5030012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14. Környezetvédelem</a:t>
            </a:r>
          </a:p>
        </p:txBody>
      </p:sp>
      <p:sp>
        <p:nvSpPr>
          <p:cNvPr id="36" name="Lekerekített téglalap 35"/>
          <p:cNvSpPr/>
          <p:nvPr/>
        </p:nvSpPr>
        <p:spPr>
          <a:xfrm>
            <a:off x="8153157" y="5812422"/>
            <a:ext cx="2256182" cy="606287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hu-HU" sz="1200" dirty="0" smtClean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15. Önkormányzati igazgatás, költségvetés</a:t>
            </a:r>
            <a:endParaRPr lang="hu-HU" sz="1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7" name="Kép 3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6709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8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9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137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157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177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20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22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24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262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282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30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Településfejlesztési Koncepció célrendszer javaslata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3" name="Lekerekített téglalap 2"/>
          <p:cNvSpPr/>
          <p:nvPr/>
        </p:nvSpPr>
        <p:spPr>
          <a:xfrm>
            <a:off x="527133" y="1080078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Kunhegyes mikro-térségi centrum szerepének erősítése, településközi </a:t>
            </a:r>
            <a:r>
              <a:rPr lang="hu-HU" sz="1200" dirty="0" smtClean="0"/>
              <a:t>kapcsolatainak élénkítése</a:t>
            </a:r>
          </a:p>
          <a:p>
            <a:pPr algn="ctr"/>
            <a:r>
              <a:rPr lang="hu-HU" sz="1200" dirty="0" smtClean="0"/>
              <a:t>(GP. – 1. átfogó cél)</a:t>
            </a:r>
            <a:endParaRPr lang="hu-HU" sz="1200" dirty="0"/>
          </a:p>
        </p:txBody>
      </p:sp>
      <p:sp>
        <p:nvSpPr>
          <p:cNvPr id="4" name="Lekerekített téglalap 3"/>
          <p:cNvSpPr/>
          <p:nvPr/>
        </p:nvSpPr>
        <p:spPr>
          <a:xfrm>
            <a:off x="3390027" y="1080078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A helyi gazdasági hagyományokra és adottságokra, valamint a kulturális és táji </a:t>
            </a:r>
            <a:r>
              <a:rPr lang="hu-HU" sz="1200" dirty="0" smtClean="0"/>
              <a:t>örökségre alapozó</a:t>
            </a:r>
            <a:r>
              <a:rPr lang="hu-HU" sz="1200" dirty="0"/>
              <a:t>, rugalmas és versenyképes gazdasági szerkezet </a:t>
            </a:r>
            <a:r>
              <a:rPr lang="hu-HU" sz="1200" dirty="0" smtClean="0"/>
              <a:t>kialakítása </a:t>
            </a:r>
          </a:p>
          <a:p>
            <a:pPr algn="ctr"/>
            <a:r>
              <a:rPr lang="hu-HU" sz="1200" dirty="0" smtClean="0"/>
              <a:t>(GP. – 2. átfogó cél)</a:t>
            </a:r>
            <a:endParaRPr lang="hu-HU" sz="1200" dirty="0"/>
          </a:p>
        </p:txBody>
      </p:sp>
      <p:sp>
        <p:nvSpPr>
          <p:cNvPr id="5" name="Lekerekített téglalap 4"/>
          <p:cNvSpPr/>
          <p:nvPr/>
        </p:nvSpPr>
        <p:spPr>
          <a:xfrm>
            <a:off x="6264496" y="1078002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200" dirty="0"/>
              <a:t>„Élhető” város megteremtése a helyi közösségek szerepének növelésével és </a:t>
            </a:r>
            <a:r>
              <a:rPr lang="hu-HU" sz="1200" dirty="0" smtClean="0"/>
              <a:t>fenntartható település-fejlesztési </a:t>
            </a:r>
            <a:r>
              <a:rPr lang="hu-HU" sz="1200" dirty="0"/>
              <a:t>akciókkal</a:t>
            </a:r>
            <a:r>
              <a:rPr lang="hu-HU" sz="1200" dirty="0" smtClean="0"/>
              <a:t> </a:t>
            </a:r>
          </a:p>
          <a:p>
            <a:pPr algn="ctr"/>
            <a:r>
              <a:rPr lang="hu-HU" sz="1200" dirty="0" smtClean="0"/>
              <a:t>(GP. – 3. átfogó cél)</a:t>
            </a:r>
            <a:endParaRPr lang="hu-HU" sz="1200" dirty="0"/>
          </a:p>
        </p:txBody>
      </p:sp>
      <p:sp>
        <p:nvSpPr>
          <p:cNvPr id="6" name="Lekerekített téglalap 5"/>
          <p:cNvSpPr/>
          <p:nvPr/>
        </p:nvSpPr>
        <p:spPr>
          <a:xfrm>
            <a:off x="527133" y="1078002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Térségi szerepkör</a:t>
            </a:r>
            <a:endParaRPr lang="hu-HU" sz="2000" dirty="0"/>
          </a:p>
        </p:txBody>
      </p:sp>
      <p:sp>
        <p:nvSpPr>
          <p:cNvPr id="7" name="Lekerekített téglalap 6"/>
          <p:cNvSpPr/>
          <p:nvPr/>
        </p:nvSpPr>
        <p:spPr>
          <a:xfrm>
            <a:off x="3342883" y="1066050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Gazdasági célok</a:t>
            </a:r>
            <a:endParaRPr lang="hu-HU" sz="2000" dirty="0"/>
          </a:p>
        </p:txBody>
      </p:sp>
      <p:sp>
        <p:nvSpPr>
          <p:cNvPr id="9" name="Lekerekített téglalap 8"/>
          <p:cNvSpPr/>
          <p:nvPr/>
        </p:nvSpPr>
        <p:spPr>
          <a:xfrm>
            <a:off x="6264496" y="1066050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Társadalmi célok</a:t>
            </a:r>
            <a:endParaRPr lang="hu-HU" sz="2000" dirty="0"/>
          </a:p>
        </p:txBody>
      </p:sp>
      <p:sp>
        <p:nvSpPr>
          <p:cNvPr id="10" name="Lekerekített téglalap 9"/>
          <p:cNvSpPr/>
          <p:nvPr/>
        </p:nvSpPr>
        <p:spPr>
          <a:xfrm>
            <a:off x="9186109" y="1078002"/>
            <a:ext cx="2700000" cy="10800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Épített és természeti környezet</a:t>
            </a:r>
            <a:endParaRPr lang="hu-HU" sz="2000" dirty="0"/>
          </a:p>
        </p:txBody>
      </p:sp>
      <p:sp>
        <p:nvSpPr>
          <p:cNvPr id="11" name="Szövegdoboz 10"/>
          <p:cNvSpPr txBox="1"/>
          <p:nvPr/>
        </p:nvSpPr>
        <p:spPr>
          <a:xfrm>
            <a:off x="925974" y="2662177"/>
            <a:ext cx="101741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/>
              <a:t>A Koncepció megtartja mindhárom átfogó célt, melyek rögzítik Kunhegyes</a:t>
            </a:r>
          </a:p>
          <a:p>
            <a:r>
              <a:rPr lang="hu-HU" sz="2400" dirty="0"/>
              <a:t> </a:t>
            </a:r>
            <a:r>
              <a:rPr lang="hu-HU" sz="2400" dirty="0" smtClean="0"/>
              <a:t>- térségi szerepkörre vonatkozó</a:t>
            </a:r>
          </a:p>
          <a:p>
            <a:r>
              <a:rPr lang="hu-HU" sz="2400" dirty="0"/>
              <a:t> </a:t>
            </a:r>
            <a:r>
              <a:rPr lang="hu-HU" sz="2400" dirty="0" smtClean="0"/>
              <a:t>- gazdaságfejlesztésre vonatkozó és</a:t>
            </a:r>
          </a:p>
          <a:p>
            <a:r>
              <a:rPr lang="hu-HU" sz="2400" dirty="0" smtClean="0"/>
              <a:t> - társadalmi szolidaritásra vonatkozó célkitűzéseit</a:t>
            </a:r>
            <a:endParaRPr lang="hu-HU" sz="2400" dirty="0"/>
          </a:p>
        </p:txBody>
      </p:sp>
      <p:sp>
        <p:nvSpPr>
          <p:cNvPr id="12" name="Szövegdoboz 11"/>
          <p:cNvSpPr txBox="1"/>
          <p:nvPr/>
        </p:nvSpPr>
        <p:spPr>
          <a:xfrm>
            <a:off x="925974" y="4747964"/>
            <a:ext cx="966486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2400" dirty="0" smtClean="0"/>
              <a:t>Fentiek kiegészítéseként továbbá rögzíti új átfogó célként Kunhegyes épített és természeti környezetére vonatkozó célkitűzéseit</a:t>
            </a:r>
            <a:endParaRPr lang="hu-HU" sz="2400" dirty="0"/>
          </a:p>
        </p:txBody>
      </p:sp>
      <p:pic>
        <p:nvPicPr>
          <p:cNvPr id="13" name="Kép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539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41" presetClass="entr" presetSubtype="0" fill="hold" grpId="0" nodeType="withEffect">
                                  <p:stCondLst>
                                    <p:cond delay="33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127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154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1" presetClass="entr" presetSubtype="0" fill="hold" grpId="0" nodeType="withEffect">
                                  <p:stCondLst>
                                    <p:cond delay="154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 tmFilter="0,0; .5, 1; 1, 1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2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9" grpId="0" animBg="1"/>
      <p:bldP spid="10" grpId="0" animBg="1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Lekerekített téglalap 8"/>
          <p:cNvSpPr/>
          <p:nvPr/>
        </p:nvSpPr>
        <p:spPr>
          <a:xfrm>
            <a:off x="6264496" y="1066050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Társadalmi célok</a:t>
            </a:r>
            <a:endParaRPr lang="hu-HU" sz="2000" dirty="0"/>
          </a:p>
        </p:txBody>
      </p:sp>
      <p:sp>
        <p:nvSpPr>
          <p:cNvPr id="7" name="Lekerekített téglalap 6"/>
          <p:cNvSpPr/>
          <p:nvPr/>
        </p:nvSpPr>
        <p:spPr>
          <a:xfrm>
            <a:off x="3342883" y="1066050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Gazdasági célok</a:t>
            </a:r>
            <a:endParaRPr lang="hu-HU" sz="2000" dirty="0"/>
          </a:p>
        </p:txBody>
      </p:sp>
      <p:sp>
        <p:nvSpPr>
          <p:cNvPr id="6" name="Lekerekített téglalap 5"/>
          <p:cNvSpPr/>
          <p:nvPr/>
        </p:nvSpPr>
        <p:spPr>
          <a:xfrm>
            <a:off x="527133" y="1078002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Térségi szerepkör</a:t>
            </a:r>
            <a:endParaRPr lang="hu-HU" sz="2000" dirty="0"/>
          </a:p>
        </p:txBody>
      </p:sp>
      <p:sp>
        <p:nvSpPr>
          <p:cNvPr id="2" name="Téglalap 1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Településfejlesztési Koncepció célrendszer javaslata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10" name="Lekerekített téglalap 9"/>
          <p:cNvSpPr/>
          <p:nvPr/>
        </p:nvSpPr>
        <p:spPr>
          <a:xfrm>
            <a:off x="9186109" y="1078002"/>
            <a:ext cx="2700000" cy="10800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/>
              <a:t>Épített és természeti környezet</a:t>
            </a:r>
            <a:endParaRPr lang="hu-HU" sz="2000" dirty="0"/>
          </a:p>
        </p:txBody>
      </p:sp>
      <p:pic>
        <p:nvPicPr>
          <p:cNvPr id="25" name="Kép 2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  <p:sp>
        <p:nvSpPr>
          <p:cNvPr id="26" name="Lekerekített téglalap 25"/>
          <p:cNvSpPr/>
          <p:nvPr/>
        </p:nvSpPr>
        <p:spPr>
          <a:xfrm>
            <a:off x="3351057" y="1077901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500" dirty="0"/>
              <a:t>A helyi gazdasági hagyományokra és adottságokra alapozó, rugalmas és versenyképes gazdasági szerkezet kialakítása </a:t>
            </a:r>
          </a:p>
        </p:txBody>
      </p:sp>
      <p:sp>
        <p:nvSpPr>
          <p:cNvPr id="27" name="Lekerekített téglalap 26"/>
          <p:cNvSpPr/>
          <p:nvPr/>
        </p:nvSpPr>
        <p:spPr>
          <a:xfrm>
            <a:off x="6270958" y="1059223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Az életminőség és életszínvonal javítása, társadalmi megújulás</a:t>
            </a:r>
          </a:p>
        </p:txBody>
      </p:sp>
      <p:sp>
        <p:nvSpPr>
          <p:cNvPr id="28" name="Lekerekített téglalap 27"/>
          <p:cNvSpPr/>
          <p:nvPr/>
        </p:nvSpPr>
        <p:spPr>
          <a:xfrm>
            <a:off x="527133" y="1077901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Kunhegyes mikro-térségi centrum szerepének erősítése, településközi kapcsolatainak </a:t>
            </a:r>
            <a:r>
              <a:rPr lang="hu-HU" sz="1600" dirty="0" smtClean="0"/>
              <a:t>élénkítése</a:t>
            </a:r>
            <a:endParaRPr lang="hu-HU" sz="2000" dirty="0"/>
          </a:p>
        </p:txBody>
      </p:sp>
      <p:sp>
        <p:nvSpPr>
          <p:cNvPr id="29" name="Lekerekített téglalap 28"/>
          <p:cNvSpPr/>
          <p:nvPr/>
        </p:nvSpPr>
        <p:spPr>
          <a:xfrm>
            <a:off x="9180836" y="1072670"/>
            <a:ext cx="2700000" cy="10800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 smtClean="0"/>
              <a:t>A minőségi városi épített és természeti környezet megőrzése, fejlesztése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205739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allOve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7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37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6" presetClass="emph" presetSubtype="0" fill="hold" grpId="0" nodeType="withEffect">
                                  <p:stCondLst>
                                    <p:cond delay="1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750" tmFilter="0, 0; .2, .5; .8, .5; 1, 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375" autoRev="1" fill="hold"/>
                                        <p:tgtEl>
                                          <p:spTgt spid="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26" presetClass="emph" presetSubtype="0" fill="hold" grpId="0" nodeType="withEffect">
                                  <p:stCondLst>
                                    <p:cond delay="21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75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375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75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375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6" grpId="0" animBg="1"/>
      <p:bldP spid="10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églalap 1"/>
          <p:cNvSpPr/>
          <p:nvPr/>
        </p:nvSpPr>
        <p:spPr>
          <a:xfrm>
            <a:off x="2176144" y="273782"/>
            <a:ext cx="8030818" cy="519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2000" dirty="0" smtClean="0">
                <a:solidFill>
                  <a:schemeClr val="tx1"/>
                </a:solidFill>
              </a:rPr>
              <a:t>Településfejlesztési Koncepció célrendszer javaslata</a:t>
            </a:r>
            <a:endParaRPr lang="hu-HU" sz="2000" dirty="0">
              <a:solidFill>
                <a:schemeClr val="tx1"/>
              </a:solidFill>
            </a:endParaRPr>
          </a:p>
        </p:txBody>
      </p:sp>
      <p:sp>
        <p:nvSpPr>
          <p:cNvPr id="13" name="Lekerekített téglalap 12"/>
          <p:cNvSpPr/>
          <p:nvPr/>
        </p:nvSpPr>
        <p:spPr>
          <a:xfrm>
            <a:off x="6264496" y="3900806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Humán infrastruktúra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minőségi fejlesztése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Lekerekített téglalap 15"/>
          <p:cNvSpPr/>
          <p:nvPr/>
        </p:nvSpPr>
        <p:spPr>
          <a:xfrm>
            <a:off x="3377395" y="5431756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Kisléptékű turisztikai fejlesztések</a:t>
            </a:r>
          </a:p>
        </p:txBody>
      </p:sp>
      <p:sp>
        <p:nvSpPr>
          <p:cNvPr id="20" name="Lekerekített téglalap 19"/>
          <p:cNvSpPr/>
          <p:nvPr/>
        </p:nvSpPr>
        <p:spPr>
          <a:xfrm>
            <a:off x="527133" y="2428308"/>
            <a:ext cx="2699999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 smtClean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Városmarketing</a:t>
            </a:r>
            <a:endParaRPr lang="hu-HU" sz="1600" b="1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Lekerekített téglalap 24"/>
          <p:cNvSpPr/>
          <p:nvPr/>
        </p:nvSpPr>
        <p:spPr>
          <a:xfrm>
            <a:off x="527133" y="3930032"/>
            <a:ext cx="2700000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közszolgáltatások és a közintézmények fejlesztése</a:t>
            </a:r>
          </a:p>
        </p:txBody>
      </p:sp>
      <p:sp>
        <p:nvSpPr>
          <p:cNvPr id="26" name="Lekerekített téglalap 25"/>
          <p:cNvSpPr/>
          <p:nvPr/>
        </p:nvSpPr>
        <p:spPr>
          <a:xfrm>
            <a:off x="527132" y="5431756"/>
            <a:ext cx="2700000" cy="1260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Biztonságos elérhetőség, környezetbarát közlekedés</a:t>
            </a:r>
          </a:p>
        </p:txBody>
      </p:sp>
      <p:sp>
        <p:nvSpPr>
          <p:cNvPr id="27" name="Lekerekített téglalap 26"/>
          <p:cNvSpPr/>
          <p:nvPr/>
        </p:nvSpPr>
        <p:spPr>
          <a:xfrm>
            <a:off x="3342883" y="2428308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vállalkozói infrastruktúra fenntartása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Lekerekített téglalap 27"/>
          <p:cNvSpPr/>
          <p:nvPr/>
        </p:nvSpPr>
        <p:spPr>
          <a:xfrm>
            <a:off x="3342883" y="3931191"/>
            <a:ext cx="2700000" cy="1260000"/>
          </a:xfrm>
          <a:prstGeom prst="roundRect">
            <a:avLst/>
          </a:prstGeom>
          <a:solidFill>
            <a:srgbClr val="FA6F6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munkahelyteremtés, az értékteremtő közfoglalkoztatás és az önfoglalkoztatás elősegítése</a:t>
            </a:r>
          </a:p>
        </p:txBody>
      </p:sp>
      <p:sp>
        <p:nvSpPr>
          <p:cNvPr id="29" name="Lekerekített téglalap 28"/>
          <p:cNvSpPr/>
          <p:nvPr/>
        </p:nvSpPr>
        <p:spPr>
          <a:xfrm>
            <a:off x="6264496" y="2428308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Társadalmi megújulás és a szegénység mérséklése</a:t>
            </a:r>
          </a:p>
        </p:txBody>
      </p:sp>
      <p:sp>
        <p:nvSpPr>
          <p:cNvPr id="30" name="Lekerekített téglalap 29"/>
          <p:cNvSpPr/>
          <p:nvPr/>
        </p:nvSpPr>
        <p:spPr>
          <a:xfrm>
            <a:off x="6274936" y="5431756"/>
            <a:ext cx="2700000" cy="12600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190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Demokratikus helyi kormányzás, hatékony </a:t>
            </a:r>
            <a:r>
              <a:rPr lang="hu-HU" b="1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önkormányzatiság</a:t>
            </a:r>
            <a:endParaRPr lang="hu-HU" b="1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Lekerekített téglalap 30"/>
          <p:cNvSpPr/>
          <p:nvPr/>
        </p:nvSpPr>
        <p:spPr>
          <a:xfrm>
            <a:off x="9180836" y="2428308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Épített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környezet, „zöld” 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Kunhegyes </a:t>
            </a:r>
          </a:p>
        </p:txBody>
      </p:sp>
      <p:sp>
        <p:nvSpPr>
          <p:cNvPr id="32" name="Lekerekített téglalap 31"/>
          <p:cNvSpPr/>
          <p:nvPr/>
        </p:nvSpPr>
        <p:spPr>
          <a:xfrm>
            <a:off x="9186109" y="3906741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 természeti környezet megőrzése, fejlesztése</a:t>
            </a:r>
          </a:p>
        </p:txBody>
      </p:sp>
      <p:sp>
        <p:nvSpPr>
          <p:cNvPr id="33" name="Lekerekített téglalap 32"/>
          <p:cNvSpPr/>
          <p:nvPr/>
        </p:nvSpPr>
        <p:spPr>
          <a:xfrm>
            <a:off x="9172477" y="5463991"/>
            <a:ext cx="2700000" cy="1260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Alacsony</a:t>
            </a:r>
            <a:r>
              <a:rPr lang="hu-HU" b="1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presztízsű lakóterületek fejlesztése</a:t>
            </a:r>
          </a:p>
        </p:txBody>
      </p:sp>
      <p:pic>
        <p:nvPicPr>
          <p:cNvPr id="34" name="Kép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3938" y="134469"/>
            <a:ext cx="736114" cy="804941"/>
          </a:xfrm>
          <a:prstGeom prst="rect">
            <a:avLst/>
          </a:prstGeom>
        </p:spPr>
      </p:pic>
      <p:sp>
        <p:nvSpPr>
          <p:cNvPr id="35" name="Lekerekített téglalap 34"/>
          <p:cNvSpPr/>
          <p:nvPr/>
        </p:nvSpPr>
        <p:spPr>
          <a:xfrm>
            <a:off x="527133" y="1077901"/>
            <a:ext cx="2700000" cy="10800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Kunhegyes mikro-térségi centrum szerepének erősítése, településközi kapcsolatainak </a:t>
            </a:r>
            <a:r>
              <a:rPr lang="hu-HU" sz="1600" dirty="0" smtClean="0"/>
              <a:t>élénkítése</a:t>
            </a:r>
            <a:endParaRPr lang="hu-HU" sz="2000" dirty="0"/>
          </a:p>
        </p:txBody>
      </p:sp>
      <p:sp>
        <p:nvSpPr>
          <p:cNvPr id="36" name="Lekerekített téglalap 35"/>
          <p:cNvSpPr/>
          <p:nvPr/>
        </p:nvSpPr>
        <p:spPr>
          <a:xfrm>
            <a:off x="3351057" y="1077901"/>
            <a:ext cx="2700000" cy="1080000"/>
          </a:xfrm>
          <a:prstGeom prst="round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500" dirty="0"/>
              <a:t>A helyi gazdasági hagyományokra és adottságokra alapozó, rugalmas és versenyképes gazdasági szerkezet kialakítása </a:t>
            </a:r>
          </a:p>
        </p:txBody>
      </p:sp>
      <p:sp>
        <p:nvSpPr>
          <p:cNvPr id="37" name="Lekerekített téglalap 36"/>
          <p:cNvSpPr/>
          <p:nvPr/>
        </p:nvSpPr>
        <p:spPr>
          <a:xfrm>
            <a:off x="6270958" y="1059223"/>
            <a:ext cx="2700000" cy="1080000"/>
          </a:xfrm>
          <a:prstGeom prst="roundRect">
            <a:avLst/>
          </a:prstGeom>
          <a:solidFill>
            <a:schemeClr val="accent6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sz="1600" dirty="0"/>
              <a:t>Az életminőség és életszínvonal javítása, társadalmi megújulás</a:t>
            </a:r>
            <a:endParaRPr lang="hu-HU" sz="1600" dirty="0"/>
          </a:p>
        </p:txBody>
      </p:sp>
      <p:sp>
        <p:nvSpPr>
          <p:cNvPr id="38" name="Lekerekített téglalap 37"/>
          <p:cNvSpPr/>
          <p:nvPr/>
        </p:nvSpPr>
        <p:spPr>
          <a:xfrm>
            <a:off x="9180836" y="1072670"/>
            <a:ext cx="2700000" cy="1080000"/>
          </a:xfrm>
          <a:prstGeom prst="roundRect">
            <a:avLst/>
          </a:prstGeom>
          <a:solidFill>
            <a:srgbClr val="FFC000"/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u-HU" dirty="0"/>
              <a:t>A minőségi városi épített és természeti környezet megőrzése, fejlesztése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546385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grpId="0" nodeType="with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6" presetClass="emph" presetSubtype="0" fill="hold" grpId="0" nodeType="withEffect">
                                  <p:stCondLst>
                                    <p:cond delay="3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6" presetClass="emph" presetSubtype="0" fill="hold" grpId="0" nodeType="withEffect">
                                  <p:stCondLst>
                                    <p:cond delay="78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9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10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1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6" presetClass="emph" presetSubtype="0" fill="hold" grpId="0" nodeType="withEffect">
                                  <p:stCondLst>
                                    <p:cond delay="119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13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15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  <p:bldP spid="20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1309</Words>
  <Application>Microsoft Office PowerPoint</Application>
  <PresentationFormat>Szélesvásznú</PresentationFormat>
  <Paragraphs>182</Paragraphs>
  <Slides>11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Office-téma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Papp György</dc:creator>
  <cp:lastModifiedBy>Papp György</cp:lastModifiedBy>
  <cp:revision>43</cp:revision>
  <dcterms:created xsi:type="dcterms:W3CDTF">2019-03-13T15:42:59Z</dcterms:created>
  <dcterms:modified xsi:type="dcterms:W3CDTF">2019-03-15T13:00:37Z</dcterms:modified>
</cp:coreProperties>
</file>