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72" r:id="rId4"/>
    <p:sldId id="270" r:id="rId5"/>
    <p:sldId id="273" r:id="rId6"/>
    <p:sldId id="258" r:id="rId7"/>
    <p:sldId id="274" r:id="rId8"/>
    <p:sldId id="275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8" r:id="rId19"/>
    <p:sldId id="299" r:id="rId20"/>
    <p:sldId id="300" r:id="rId21"/>
    <p:sldId id="301" r:id="rId22"/>
    <p:sldId id="302" r:id="rId23"/>
    <p:sldId id="303" r:id="rId24"/>
    <p:sldId id="296" r:id="rId25"/>
    <p:sldId id="276" r:id="rId26"/>
    <p:sldId id="285" r:id="rId27"/>
    <p:sldId id="277" r:id="rId28"/>
    <p:sldId id="260" r:id="rId29"/>
    <p:sldId id="280" r:id="rId30"/>
    <p:sldId id="278" r:id="rId31"/>
    <p:sldId id="283" r:id="rId32"/>
    <p:sldId id="279" r:id="rId33"/>
    <p:sldId id="282" r:id="rId34"/>
    <p:sldId id="281" r:id="rId35"/>
    <p:sldId id="284" r:id="rId36"/>
    <p:sldId id="261" r:id="rId37"/>
    <p:sldId id="265" r:id="rId38"/>
    <p:sldId id="262" r:id="rId39"/>
    <p:sldId id="266" r:id="rId40"/>
    <p:sldId id="263" r:id="rId41"/>
    <p:sldId id="267" r:id="rId42"/>
    <p:sldId id="264" r:id="rId43"/>
    <p:sldId id="268" r:id="rId44"/>
    <p:sldId id="269" r:id="rId45"/>
    <p:sldId id="286" r:id="rId4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2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Munka\Kunszentmarton\1.7.Demografia\Demografia_diagrammok_Kunszentmart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/>
              <a:t>Korösszetétel - Kunszentmárton</a:t>
            </a:r>
            <a:r>
              <a:rPr lang="hu-HU" baseline="0" dirty="0"/>
              <a:t> (2015.)</a:t>
            </a:r>
            <a:endParaRPr lang="hu-H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5.4711832895888012E-2"/>
                  <c:y val="2.2376421697287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5658136482939629E-2"/>
                  <c:y val="-6.7607538641003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6702974628171479E-2"/>
                  <c:y val="3.0982064741907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Munka1!$D$5:$D$7</c:f>
              <c:strCache>
                <c:ptCount val="3"/>
                <c:pt idx="0">
                  <c:v>Állandó népességen belül a 0-14 évesek aránya (%)</c:v>
                </c:pt>
                <c:pt idx="1">
                  <c:v>Állandó népességen belül a 15-59 évesek aránya (%)</c:v>
                </c:pt>
                <c:pt idx="2">
                  <c:v>Állandó népességen belül a 60-x évesek aránya (%)</c:v>
                </c:pt>
              </c:strCache>
            </c:strRef>
          </c:cat>
          <c:val>
            <c:numRef>
              <c:f>Munka1!$E$5:$E$7</c:f>
              <c:numCache>
                <c:formatCode>General</c:formatCode>
                <c:ptCount val="3"/>
                <c:pt idx="0">
                  <c:v>11.2</c:v>
                </c:pt>
                <c:pt idx="1">
                  <c:v>59.9</c:v>
                </c:pt>
                <c:pt idx="2">
                  <c:v>28.9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388925-E1FD-4A52-8121-AA2F1909F33B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FEF0CE1B-5655-499F-BBD8-B47FB9128BE3}">
      <dgm:prSet phldrT="[Szöveg]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hu-HU" dirty="0"/>
            <a:t>Fenntartható növekedés</a:t>
          </a:r>
        </a:p>
      </dgm:t>
    </dgm:pt>
    <dgm:pt modelId="{442F607C-4792-4377-B103-1D5DABC7E8C7}" type="parTrans" cxnId="{4D90D660-BADB-40D8-A099-74343BA668B1}">
      <dgm:prSet/>
      <dgm:spPr/>
      <dgm:t>
        <a:bodyPr/>
        <a:lstStyle/>
        <a:p>
          <a:pPr algn="ctr"/>
          <a:endParaRPr lang="hu-HU"/>
        </a:p>
      </dgm:t>
    </dgm:pt>
    <dgm:pt modelId="{DE74096C-C082-47A5-BCAE-4384211EF392}" type="sibTrans" cxnId="{4D90D660-BADB-40D8-A099-74343BA668B1}">
      <dgm:prSet/>
      <dgm:spPr/>
      <dgm:t>
        <a:bodyPr/>
        <a:lstStyle/>
        <a:p>
          <a:pPr algn="ctr"/>
          <a:endParaRPr lang="hu-HU"/>
        </a:p>
      </dgm:t>
    </dgm:pt>
    <dgm:pt modelId="{DF679936-0387-4471-8B05-78A5FAA2EFC0}">
      <dgm:prSet phldrT="[Szöveg]"/>
      <dgm:spPr>
        <a:solidFill>
          <a:schemeClr val="accent4">
            <a:lumMod val="75000"/>
            <a:alpha val="0"/>
          </a:schemeClr>
        </a:solidFill>
      </dgm:spPr>
      <dgm:t>
        <a:bodyPr/>
        <a:lstStyle/>
        <a:p>
          <a:pPr algn="ctr"/>
          <a:r>
            <a:rPr lang="hu-HU"/>
            <a:t>Integrált fejlődés</a:t>
          </a:r>
        </a:p>
      </dgm:t>
    </dgm:pt>
    <dgm:pt modelId="{538A2248-4603-4FB9-BBE9-08C0DF9240B3}" type="parTrans" cxnId="{54B46EE3-DBA6-47F2-AA4A-676A1B42C267}">
      <dgm:prSet/>
      <dgm:spPr/>
      <dgm:t>
        <a:bodyPr/>
        <a:lstStyle/>
        <a:p>
          <a:pPr algn="ctr"/>
          <a:endParaRPr lang="hu-HU"/>
        </a:p>
      </dgm:t>
    </dgm:pt>
    <dgm:pt modelId="{97E2E661-B3FF-4527-8E01-7D822E328E68}" type="sibTrans" cxnId="{54B46EE3-DBA6-47F2-AA4A-676A1B42C267}">
      <dgm:prSet/>
      <dgm:spPr/>
      <dgm:t>
        <a:bodyPr/>
        <a:lstStyle/>
        <a:p>
          <a:pPr algn="ctr"/>
          <a:endParaRPr lang="hu-HU"/>
        </a:p>
      </dgm:t>
    </dgm:pt>
    <dgm:pt modelId="{249C553C-977F-45CA-8AB4-F33A5D20F880}">
      <dgm:prSet/>
      <dgm:spPr>
        <a:solidFill>
          <a:schemeClr val="accent3">
            <a:lumMod val="75000"/>
            <a:alpha val="0"/>
          </a:schemeClr>
        </a:solidFill>
      </dgm:spPr>
      <dgm:t>
        <a:bodyPr/>
        <a:lstStyle/>
        <a:p>
          <a:pPr algn="ctr"/>
          <a:r>
            <a:rPr lang="hu-HU" dirty="0"/>
            <a:t>Versenyképes fejlődés</a:t>
          </a:r>
        </a:p>
      </dgm:t>
    </dgm:pt>
    <dgm:pt modelId="{60607355-5359-4084-913A-98A7040854B5}" type="parTrans" cxnId="{FA53D9B6-E715-45ED-8626-EE1F1B8A7F2F}">
      <dgm:prSet/>
      <dgm:spPr/>
      <dgm:t>
        <a:bodyPr/>
        <a:lstStyle/>
        <a:p>
          <a:pPr algn="ctr"/>
          <a:endParaRPr lang="hu-HU"/>
        </a:p>
      </dgm:t>
    </dgm:pt>
    <dgm:pt modelId="{FEAAF2F3-8D1E-4A8B-BA4B-9FE7E137990F}" type="sibTrans" cxnId="{FA53D9B6-E715-45ED-8626-EE1F1B8A7F2F}">
      <dgm:prSet/>
      <dgm:spPr/>
      <dgm:t>
        <a:bodyPr/>
        <a:lstStyle/>
        <a:p>
          <a:pPr algn="ctr"/>
          <a:endParaRPr lang="hu-HU"/>
        </a:p>
      </dgm:t>
    </dgm:pt>
    <dgm:pt modelId="{4FBF96EE-4BD7-4612-B8E1-DCAC30C390E4}">
      <dgm:prSet phldrT="[Szöveg]"/>
      <dgm:spPr>
        <a:solidFill>
          <a:schemeClr val="accent6">
            <a:lumMod val="75000"/>
            <a:alpha val="0"/>
          </a:schemeClr>
        </a:solidFill>
      </dgm:spPr>
      <dgm:t>
        <a:bodyPr/>
        <a:lstStyle/>
        <a:p>
          <a:pPr algn="ctr"/>
          <a:r>
            <a:rPr lang="hu-HU"/>
            <a:t>Harmonikus növekedés</a:t>
          </a:r>
        </a:p>
      </dgm:t>
    </dgm:pt>
    <dgm:pt modelId="{CC913EBA-0ED4-45BE-A71D-399565E77DD4}" type="sibTrans" cxnId="{58E7552D-EBE9-4DF6-8C61-2F10F8D6060C}">
      <dgm:prSet/>
      <dgm:spPr/>
      <dgm:t>
        <a:bodyPr/>
        <a:lstStyle/>
        <a:p>
          <a:pPr algn="ctr"/>
          <a:endParaRPr lang="hu-HU"/>
        </a:p>
      </dgm:t>
    </dgm:pt>
    <dgm:pt modelId="{ECC2BF26-B165-4B9E-A41A-05409FCBB0C7}" type="parTrans" cxnId="{58E7552D-EBE9-4DF6-8C61-2F10F8D6060C}">
      <dgm:prSet/>
      <dgm:spPr/>
      <dgm:t>
        <a:bodyPr/>
        <a:lstStyle/>
        <a:p>
          <a:pPr algn="ctr"/>
          <a:endParaRPr lang="hu-HU"/>
        </a:p>
      </dgm:t>
    </dgm:pt>
    <dgm:pt modelId="{5EED4B3B-F3CD-4CAB-8CF4-C0EBAF303301}" type="pres">
      <dgm:prSet presAssocID="{E0388925-E1FD-4A52-8121-AA2F1909F33B}" presName="Name0" presStyleCnt="0">
        <dgm:presLayoutVars>
          <dgm:dir/>
          <dgm:resizeHandles val="exact"/>
        </dgm:presLayoutVars>
      </dgm:prSet>
      <dgm:spPr/>
    </dgm:pt>
    <dgm:pt modelId="{02262A39-F224-487A-922E-C4DAA97F559A}" type="pres">
      <dgm:prSet presAssocID="{FEF0CE1B-5655-499F-BBD8-B47FB9128BE3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7040279-EA8D-4268-8D45-F7290B227166}" type="pres">
      <dgm:prSet presAssocID="{DE74096C-C082-47A5-BCAE-4384211EF392}" presName="parSpace" presStyleCnt="0"/>
      <dgm:spPr/>
    </dgm:pt>
    <dgm:pt modelId="{55EFDFE5-BD48-4B38-BD8F-E20AC5BBF9E4}" type="pres">
      <dgm:prSet presAssocID="{4FBF96EE-4BD7-4612-B8E1-DCAC30C390E4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0093548-DB2F-4E57-8A25-8CAA05B30193}" type="pres">
      <dgm:prSet presAssocID="{CC913EBA-0ED4-45BE-A71D-399565E77DD4}" presName="parSpace" presStyleCnt="0"/>
      <dgm:spPr/>
    </dgm:pt>
    <dgm:pt modelId="{C8BF7895-435F-4C29-81FA-61794D27295B}" type="pres">
      <dgm:prSet presAssocID="{DF679936-0387-4471-8B05-78A5FAA2EFC0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04B74FA-1CF7-41F0-B8F6-C6B3AE0A9DF3}" type="pres">
      <dgm:prSet presAssocID="{97E2E661-B3FF-4527-8E01-7D822E328E68}" presName="parSpace" presStyleCnt="0"/>
      <dgm:spPr/>
    </dgm:pt>
    <dgm:pt modelId="{DA9F197D-0BF0-44E9-9069-A42FE613D5FF}" type="pres">
      <dgm:prSet presAssocID="{249C553C-977F-45CA-8AB4-F33A5D20F880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44A2B32A-E624-4EDA-A1AA-A9698119ACD1}" type="presOf" srcId="{E0388925-E1FD-4A52-8121-AA2F1909F33B}" destId="{5EED4B3B-F3CD-4CAB-8CF4-C0EBAF303301}" srcOrd="0" destOrd="0" presId="urn:microsoft.com/office/officeart/2005/8/layout/hChevron3"/>
    <dgm:cxn modelId="{56C3C13F-30FC-44C8-BC1C-1BC664CF7EE4}" type="presOf" srcId="{DF679936-0387-4471-8B05-78A5FAA2EFC0}" destId="{C8BF7895-435F-4C29-81FA-61794D27295B}" srcOrd="0" destOrd="0" presId="urn:microsoft.com/office/officeart/2005/8/layout/hChevron3"/>
    <dgm:cxn modelId="{EC690848-B0D4-4779-8F38-C84FC5EF3CC2}" type="presOf" srcId="{249C553C-977F-45CA-8AB4-F33A5D20F880}" destId="{DA9F197D-0BF0-44E9-9069-A42FE613D5FF}" srcOrd="0" destOrd="0" presId="urn:microsoft.com/office/officeart/2005/8/layout/hChevron3"/>
    <dgm:cxn modelId="{71860EF5-B8CB-4364-B6E4-9907D4825E77}" type="presOf" srcId="{FEF0CE1B-5655-499F-BBD8-B47FB9128BE3}" destId="{02262A39-F224-487A-922E-C4DAA97F559A}" srcOrd="0" destOrd="0" presId="urn:microsoft.com/office/officeart/2005/8/layout/hChevron3"/>
    <dgm:cxn modelId="{4D90D660-BADB-40D8-A099-74343BA668B1}" srcId="{E0388925-E1FD-4A52-8121-AA2F1909F33B}" destId="{FEF0CE1B-5655-499F-BBD8-B47FB9128BE3}" srcOrd="0" destOrd="0" parTransId="{442F607C-4792-4377-B103-1D5DABC7E8C7}" sibTransId="{DE74096C-C082-47A5-BCAE-4384211EF392}"/>
    <dgm:cxn modelId="{8AA86811-54D5-4D2C-B57E-8CAB991309AF}" type="presOf" srcId="{4FBF96EE-4BD7-4612-B8E1-DCAC30C390E4}" destId="{55EFDFE5-BD48-4B38-BD8F-E20AC5BBF9E4}" srcOrd="0" destOrd="0" presId="urn:microsoft.com/office/officeart/2005/8/layout/hChevron3"/>
    <dgm:cxn modelId="{58E7552D-EBE9-4DF6-8C61-2F10F8D6060C}" srcId="{E0388925-E1FD-4A52-8121-AA2F1909F33B}" destId="{4FBF96EE-4BD7-4612-B8E1-DCAC30C390E4}" srcOrd="1" destOrd="0" parTransId="{ECC2BF26-B165-4B9E-A41A-05409FCBB0C7}" sibTransId="{CC913EBA-0ED4-45BE-A71D-399565E77DD4}"/>
    <dgm:cxn modelId="{FA53D9B6-E715-45ED-8626-EE1F1B8A7F2F}" srcId="{E0388925-E1FD-4A52-8121-AA2F1909F33B}" destId="{249C553C-977F-45CA-8AB4-F33A5D20F880}" srcOrd="3" destOrd="0" parTransId="{60607355-5359-4084-913A-98A7040854B5}" sibTransId="{FEAAF2F3-8D1E-4A8B-BA4B-9FE7E137990F}"/>
    <dgm:cxn modelId="{54B46EE3-DBA6-47F2-AA4A-676A1B42C267}" srcId="{E0388925-E1FD-4A52-8121-AA2F1909F33B}" destId="{DF679936-0387-4471-8B05-78A5FAA2EFC0}" srcOrd="2" destOrd="0" parTransId="{538A2248-4603-4FB9-BBE9-08C0DF9240B3}" sibTransId="{97E2E661-B3FF-4527-8E01-7D822E328E68}"/>
    <dgm:cxn modelId="{501EC79A-0FE9-4B6C-9B4A-816AF2CCDEA0}" type="presParOf" srcId="{5EED4B3B-F3CD-4CAB-8CF4-C0EBAF303301}" destId="{02262A39-F224-487A-922E-C4DAA97F559A}" srcOrd="0" destOrd="0" presId="urn:microsoft.com/office/officeart/2005/8/layout/hChevron3"/>
    <dgm:cxn modelId="{512CC0EE-3C10-4E05-9DA4-4AAC0BDA85DA}" type="presParOf" srcId="{5EED4B3B-F3CD-4CAB-8CF4-C0EBAF303301}" destId="{37040279-EA8D-4268-8D45-F7290B227166}" srcOrd="1" destOrd="0" presId="urn:microsoft.com/office/officeart/2005/8/layout/hChevron3"/>
    <dgm:cxn modelId="{7FBC28A9-2A79-4AAF-9BF0-9EC36338D93A}" type="presParOf" srcId="{5EED4B3B-F3CD-4CAB-8CF4-C0EBAF303301}" destId="{55EFDFE5-BD48-4B38-BD8F-E20AC5BBF9E4}" srcOrd="2" destOrd="0" presId="urn:microsoft.com/office/officeart/2005/8/layout/hChevron3"/>
    <dgm:cxn modelId="{C1C2A183-C5A8-4CB7-B796-EC357FCBF470}" type="presParOf" srcId="{5EED4B3B-F3CD-4CAB-8CF4-C0EBAF303301}" destId="{D0093548-DB2F-4E57-8A25-8CAA05B30193}" srcOrd="3" destOrd="0" presId="urn:microsoft.com/office/officeart/2005/8/layout/hChevron3"/>
    <dgm:cxn modelId="{B6C445A7-7290-491A-B53C-93274032EADA}" type="presParOf" srcId="{5EED4B3B-F3CD-4CAB-8CF4-C0EBAF303301}" destId="{C8BF7895-435F-4C29-81FA-61794D27295B}" srcOrd="4" destOrd="0" presId="urn:microsoft.com/office/officeart/2005/8/layout/hChevron3"/>
    <dgm:cxn modelId="{AEDA6C15-3444-4B7C-981A-6EA9813E21EE}" type="presParOf" srcId="{5EED4B3B-F3CD-4CAB-8CF4-C0EBAF303301}" destId="{804B74FA-1CF7-41F0-B8F6-C6B3AE0A9DF3}" srcOrd="5" destOrd="0" presId="urn:microsoft.com/office/officeart/2005/8/layout/hChevron3"/>
    <dgm:cxn modelId="{A3EC6EF8-E790-436D-9727-55F9CA25D28E}" type="presParOf" srcId="{5EED4B3B-F3CD-4CAB-8CF4-C0EBAF303301}" destId="{DA9F197D-0BF0-44E9-9069-A42FE613D5FF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388925-E1FD-4A52-8121-AA2F1909F33B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FEF0CE1B-5655-499F-BBD8-B47FB9128BE3}">
      <dgm:prSet phldrT="[Szöveg]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hu-HU" dirty="0"/>
            <a:t>Fenntartható növekedés</a:t>
          </a:r>
        </a:p>
      </dgm:t>
    </dgm:pt>
    <dgm:pt modelId="{442F607C-4792-4377-B103-1D5DABC7E8C7}" type="parTrans" cxnId="{4D90D660-BADB-40D8-A099-74343BA668B1}">
      <dgm:prSet/>
      <dgm:spPr/>
      <dgm:t>
        <a:bodyPr/>
        <a:lstStyle/>
        <a:p>
          <a:pPr algn="ctr"/>
          <a:endParaRPr lang="hu-HU"/>
        </a:p>
      </dgm:t>
    </dgm:pt>
    <dgm:pt modelId="{DE74096C-C082-47A5-BCAE-4384211EF392}" type="sibTrans" cxnId="{4D90D660-BADB-40D8-A099-74343BA668B1}">
      <dgm:prSet/>
      <dgm:spPr/>
      <dgm:t>
        <a:bodyPr/>
        <a:lstStyle/>
        <a:p>
          <a:pPr algn="ctr"/>
          <a:endParaRPr lang="hu-HU"/>
        </a:p>
      </dgm:t>
    </dgm:pt>
    <dgm:pt modelId="{4FBF96EE-4BD7-4612-B8E1-DCAC30C390E4}">
      <dgm:prSet phldrT="[Szöveg]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hu-HU" dirty="0"/>
            <a:t>Harmonikus növekedés</a:t>
          </a:r>
        </a:p>
      </dgm:t>
    </dgm:pt>
    <dgm:pt modelId="{ECC2BF26-B165-4B9E-A41A-05409FCBB0C7}" type="parTrans" cxnId="{58E7552D-EBE9-4DF6-8C61-2F10F8D6060C}">
      <dgm:prSet/>
      <dgm:spPr/>
      <dgm:t>
        <a:bodyPr/>
        <a:lstStyle/>
        <a:p>
          <a:pPr algn="ctr"/>
          <a:endParaRPr lang="hu-HU"/>
        </a:p>
      </dgm:t>
    </dgm:pt>
    <dgm:pt modelId="{CC913EBA-0ED4-45BE-A71D-399565E77DD4}" type="sibTrans" cxnId="{58E7552D-EBE9-4DF6-8C61-2F10F8D6060C}">
      <dgm:prSet/>
      <dgm:spPr/>
      <dgm:t>
        <a:bodyPr/>
        <a:lstStyle/>
        <a:p>
          <a:pPr algn="ctr"/>
          <a:endParaRPr lang="hu-HU"/>
        </a:p>
      </dgm:t>
    </dgm:pt>
    <dgm:pt modelId="{DF679936-0387-4471-8B05-78A5FAA2EFC0}">
      <dgm:prSet phldrT="[Szöveg]"/>
      <dgm:spPr>
        <a:solidFill>
          <a:schemeClr val="accent4">
            <a:lumMod val="75000"/>
            <a:alpha val="0"/>
          </a:schemeClr>
        </a:solidFill>
      </dgm:spPr>
      <dgm:t>
        <a:bodyPr/>
        <a:lstStyle/>
        <a:p>
          <a:pPr algn="ctr"/>
          <a:r>
            <a:rPr lang="hu-HU"/>
            <a:t>Integrált fejlődés</a:t>
          </a:r>
        </a:p>
      </dgm:t>
    </dgm:pt>
    <dgm:pt modelId="{538A2248-4603-4FB9-BBE9-08C0DF9240B3}" type="parTrans" cxnId="{54B46EE3-DBA6-47F2-AA4A-676A1B42C267}">
      <dgm:prSet/>
      <dgm:spPr/>
      <dgm:t>
        <a:bodyPr/>
        <a:lstStyle/>
        <a:p>
          <a:pPr algn="ctr"/>
          <a:endParaRPr lang="hu-HU"/>
        </a:p>
      </dgm:t>
    </dgm:pt>
    <dgm:pt modelId="{97E2E661-B3FF-4527-8E01-7D822E328E68}" type="sibTrans" cxnId="{54B46EE3-DBA6-47F2-AA4A-676A1B42C267}">
      <dgm:prSet/>
      <dgm:spPr/>
      <dgm:t>
        <a:bodyPr/>
        <a:lstStyle/>
        <a:p>
          <a:pPr algn="ctr"/>
          <a:endParaRPr lang="hu-HU"/>
        </a:p>
      </dgm:t>
    </dgm:pt>
    <dgm:pt modelId="{249C553C-977F-45CA-8AB4-F33A5D20F880}">
      <dgm:prSet/>
      <dgm:spPr>
        <a:solidFill>
          <a:schemeClr val="accent3">
            <a:lumMod val="75000"/>
            <a:alpha val="0"/>
          </a:schemeClr>
        </a:solidFill>
      </dgm:spPr>
      <dgm:t>
        <a:bodyPr/>
        <a:lstStyle/>
        <a:p>
          <a:pPr algn="ctr"/>
          <a:r>
            <a:rPr lang="hu-HU" dirty="0"/>
            <a:t>Versenyképes fejlődés</a:t>
          </a:r>
        </a:p>
      </dgm:t>
    </dgm:pt>
    <dgm:pt modelId="{60607355-5359-4084-913A-98A7040854B5}" type="parTrans" cxnId="{FA53D9B6-E715-45ED-8626-EE1F1B8A7F2F}">
      <dgm:prSet/>
      <dgm:spPr/>
      <dgm:t>
        <a:bodyPr/>
        <a:lstStyle/>
        <a:p>
          <a:pPr algn="ctr"/>
          <a:endParaRPr lang="hu-HU"/>
        </a:p>
      </dgm:t>
    </dgm:pt>
    <dgm:pt modelId="{FEAAF2F3-8D1E-4A8B-BA4B-9FE7E137990F}" type="sibTrans" cxnId="{FA53D9B6-E715-45ED-8626-EE1F1B8A7F2F}">
      <dgm:prSet/>
      <dgm:spPr/>
      <dgm:t>
        <a:bodyPr/>
        <a:lstStyle/>
        <a:p>
          <a:pPr algn="ctr"/>
          <a:endParaRPr lang="hu-HU"/>
        </a:p>
      </dgm:t>
    </dgm:pt>
    <dgm:pt modelId="{5EED4B3B-F3CD-4CAB-8CF4-C0EBAF303301}" type="pres">
      <dgm:prSet presAssocID="{E0388925-E1FD-4A52-8121-AA2F1909F33B}" presName="Name0" presStyleCnt="0">
        <dgm:presLayoutVars>
          <dgm:dir/>
          <dgm:resizeHandles val="exact"/>
        </dgm:presLayoutVars>
      </dgm:prSet>
      <dgm:spPr/>
    </dgm:pt>
    <dgm:pt modelId="{02262A39-F224-487A-922E-C4DAA97F559A}" type="pres">
      <dgm:prSet presAssocID="{FEF0CE1B-5655-499F-BBD8-B47FB9128BE3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7040279-EA8D-4268-8D45-F7290B227166}" type="pres">
      <dgm:prSet presAssocID="{DE74096C-C082-47A5-BCAE-4384211EF392}" presName="parSpace" presStyleCnt="0"/>
      <dgm:spPr/>
    </dgm:pt>
    <dgm:pt modelId="{55EFDFE5-BD48-4B38-BD8F-E20AC5BBF9E4}" type="pres">
      <dgm:prSet presAssocID="{4FBF96EE-4BD7-4612-B8E1-DCAC30C390E4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0093548-DB2F-4E57-8A25-8CAA05B30193}" type="pres">
      <dgm:prSet presAssocID="{CC913EBA-0ED4-45BE-A71D-399565E77DD4}" presName="parSpace" presStyleCnt="0"/>
      <dgm:spPr/>
    </dgm:pt>
    <dgm:pt modelId="{C8BF7895-435F-4C29-81FA-61794D27295B}" type="pres">
      <dgm:prSet presAssocID="{DF679936-0387-4471-8B05-78A5FAA2EFC0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04B74FA-1CF7-41F0-B8F6-C6B3AE0A9DF3}" type="pres">
      <dgm:prSet presAssocID="{97E2E661-B3FF-4527-8E01-7D822E328E68}" presName="parSpace" presStyleCnt="0"/>
      <dgm:spPr/>
    </dgm:pt>
    <dgm:pt modelId="{DA9F197D-0BF0-44E9-9069-A42FE613D5FF}" type="pres">
      <dgm:prSet presAssocID="{249C553C-977F-45CA-8AB4-F33A5D20F880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7017F3C-BE5D-40AC-B5C8-B310E9C4E7ED}" type="presOf" srcId="{249C553C-977F-45CA-8AB4-F33A5D20F880}" destId="{DA9F197D-0BF0-44E9-9069-A42FE613D5FF}" srcOrd="0" destOrd="0" presId="urn:microsoft.com/office/officeart/2005/8/layout/hChevron3"/>
    <dgm:cxn modelId="{E109EDF4-3F72-4521-8ACF-75CE74D66B27}" type="presOf" srcId="{DF679936-0387-4471-8B05-78A5FAA2EFC0}" destId="{C8BF7895-435F-4C29-81FA-61794D27295B}" srcOrd="0" destOrd="0" presId="urn:microsoft.com/office/officeart/2005/8/layout/hChevron3"/>
    <dgm:cxn modelId="{4D90D660-BADB-40D8-A099-74343BA668B1}" srcId="{E0388925-E1FD-4A52-8121-AA2F1909F33B}" destId="{FEF0CE1B-5655-499F-BBD8-B47FB9128BE3}" srcOrd="0" destOrd="0" parTransId="{442F607C-4792-4377-B103-1D5DABC7E8C7}" sibTransId="{DE74096C-C082-47A5-BCAE-4384211EF392}"/>
    <dgm:cxn modelId="{16998A0C-1A05-4637-93DF-CA21458AC2C6}" type="presOf" srcId="{FEF0CE1B-5655-499F-BBD8-B47FB9128BE3}" destId="{02262A39-F224-487A-922E-C4DAA97F559A}" srcOrd="0" destOrd="0" presId="urn:microsoft.com/office/officeart/2005/8/layout/hChevron3"/>
    <dgm:cxn modelId="{58E7552D-EBE9-4DF6-8C61-2F10F8D6060C}" srcId="{E0388925-E1FD-4A52-8121-AA2F1909F33B}" destId="{4FBF96EE-4BD7-4612-B8E1-DCAC30C390E4}" srcOrd="1" destOrd="0" parTransId="{ECC2BF26-B165-4B9E-A41A-05409FCBB0C7}" sibTransId="{CC913EBA-0ED4-45BE-A71D-399565E77DD4}"/>
    <dgm:cxn modelId="{FA53D9B6-E715-45ED-8626-EE1F1B8A7F2F}" srcId="{E0388925-E1FD-4A52-8121-AA2F1909F33B}" destId="{249C553C-977F-45CA-8AB4-F33A5D20F880}" srcOrd="3" destOrd="0" parTransId="{60607355-5359-4084-913A-98A7040854B5}" sibTransId="{FEAAF2F3-8D1E-4A8B-BA4B-9FE7E137990F}"/>
    <dgm:cxn modelId="{BD50A96A-0B20-42AE-8089-B82E4EF5CB6C}" type="presOf" srcId="{4FBF96EE-4BD7-4612-B8E1-DCAC30C390E4}" destId="{55EFDFE5-BD48-4B38-BD8F-E20AC5BBF9E4}" srcOrd="0" destOrd="0" presId="urn:microsoft.com/office/officeart/2005/8/layout/hChevron3"/>
    <dgm:cxn modelId="{13039489-E57D-472C-ABC1-829CB55CA4C7}" type="presOf" srcId="{E0388925-E1FD-4A52-8121-AA2F1909F33B}" destId="{5EED4B3B-F3CD-4CAB-8CF4-C0EBAF303301}" srcOrd="0" destOrd="0" presId="urn:microsoft.com/office/officeart/2005/8/layout/hChevron3"/>
    <dgm:cxn modelId="{54B46EE3-DBA6-47F2-AA4A-676A1B42C267}" srcId="{E0388925-E1FD-4A52-8121-AA2F1909F33B}" destId="{DF679936-0387-4471-8B05-78A5FAA2EFC0}" srcOrd="2" destOrd="0" parTransId="{538A2248-4603-4FB9-BBE9-08C0DF9240B3}" sibTransId="{97E2E661-B3FF-4527-8E01-7D822E328E68}"/>
    <dgm:cxn modelId="{628FE7EF-5F68-4C23-8CF2-8ABC8CD22197}" type="presParOf" srcId="{5EED4B3B-F3CD-4CAB-8CF4-C0EBAF303301}" destId="{02262A39-F224-487A-922E-C4DAA97F559A}" srcOrd="0" destOrd="0" presId="urn:microsoft.com/office/officeart/2005/8/layout/hChevron3"/>
    <dgm:cxn modelId="{775C8AFD-45D8-4F2F-9C99-AA78B3D42127}" type="presParOf" srcId="{5EED4B3B-F3CD-4CAB-8CF4-C0EBAF303301}" destId="{37040279-EA8D-4268-8D45-F7290B227166}" srcOrd="1" destOrd="0" presId="urn:microsoft.com/office/officeart/2005/8/layout/hChevron3"/>
    <dgm:cxn modelId="{EB377097-86C0-4975-820A-D2319A8CFDF9}" type="presParOf" srcId="{5EED4B3B-F3CD-4CAB-8CF4-C0EBAF303301}" destId="{55EFDFE5-BD48-4B38-BD8F-E20AC5BBF9E4}" srcOrd="2" destOrd="0" presId="urn:microsoft.com/office/officeart/2005/8/layout/hChevron3"/>
    <dgm:cxn modelId="{AFD9D3BC-CEDA-4FD9-BDFB-ACE86D69F8FD}" type="presParOf" srcId="{5EED4B3B-F3CD-4CAB-8CF4-C0EBAF303301}" destId="{D0093548-DB2F-4E57-8A25-8CAA05B30193}" srcOrd="3" destOrd="0" presId="urn:microsoft.com/office/officeart/2005/8/layout/hChevron3"/>
    <dgm:cxn modelId="{AE2614BA-B720-476C-BB56-88664E8A7A1F}" type="presParOf" srcId="{5EED4B3B-F3CD-4CAB-8CF4-C0EBAF303301}" destId="{C8BF7895-435F-4C29-81FA-61794D27295B}" srcOrd="4" destOrd="0" presId="urn:microsoft.com/office/officeart/2005/8/layout/hChevron3"/>
    <dgm:cxn modelId="{4498E1A3-6A7A-49D1-98C0-466D32C3F2D1}" type="presParOf" srcId="{5EED4B3B-F3CD-4CAB-8CF4-C0EBAF303301}" destId="{804B74FA-1CF7-41F0-B8F6-C6B3AE0A9DF3}" srcOrd="5" destOrd="0" presId="urn:microsoft.com/office/officeart/2005/8/layout/hChevron3"/>
    <dgm:cxn modelId="{C467773C-842A-47BF-8DBF-B6253C81B91E}" type="presParOf" srcId="{5EED4B3B-F3CD-4CAB-8CF4-C0EBAF303301}" destId="{DA9F197D-0BF0-44E9-9069-A42FE613D5FF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388925-E1FD-4A52-8121-AA2F1909F33B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FEF0CE1B-5655-499F-BBD8-B47FB9128BE3}">
      <dgm:prSet phldrT="[Szöveg]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hu-HU" dirty="0"/>
            <a:t>Fenntartható növekedés</a:t>
          </a:r>
        </a:p>
      </dgm:t>
    </dgm:pt>
    <dgm:pt modelId="{442F607C-4792-4377-B103-1D5DABC7E8C7}" type="parTrans" cxnId="{4D90D660-BADB-40D8-A099-74343BA668B1}">
      <dgm:prSet/>
      <dgm:spPr/>
      <dgm:t>
        <a:bodyPr/>
        <a:lstStyle/>
        <a:p>
          <a:pPr algn="ctr"/>
          <a:endParaRPr lang="hu-HU"/>
        </a:p>
      </dgm:t>
    </dgm:pt>
    <dgm:pt modelId="{DE74096C-C082-47A5-BCAE-4384211EF392}" type="sibTrans" cxnId="{4D90D660-BADB-40D8-A099-74343BA668B1}">
      <dgm:prSet/>
      <dgm:spPr/>
      <dgm:t>
        <a:bodyPr/>
        <a:lstStyle/>
        <a:p>
          <a:pPr algn="ctr"/>
          <a:endParaRPr lang="hu-HU"/>
        </a:p>
      </dgm:t>
    </dgm:pt>
    <dgm:pt modelId="{4FBF96EE-4BD7-4612-B8E1-DCAC30C390E4}">
      <dgm:prSet phldrT="[Szöveg]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hu-HU"/>
            <a:t>Harmonikus növekedés</a:t>
          </a:r>
        </a:p>
      </dgm:t>
    </dgm:pt>
    <dgm:pt modelId="{ECC2BF26-B165-4B9E-A41A-05409FCBB0C7}" type="parTrans" cxnId="{58E7552D-EBE9-4DF6-8C61-2F10F8D6060C}">
      <dgm:prSet/>
      <dgm:spPr/>
      <dgm:t>
        <a:bodyPr/>
        <a:lstStyle/>
        <a:p>
          <a:pPr algn="ctr"/>
          <a:endParaRPr lang="hu-HU"/>
        </a:p>
      </dgm:t>
    </dgm:pt>
    <dgm:pt modelId="{CC913EBA-0ED4-45BE-A71D-399565E77DD4}" type="sibTrans" cxnId="{58E7552D-EBE9-4DF6-8C61-2F10F8D6060C}">
      <dgm:prSet/>
      <dgm:spPr/>
      <dgm:t>
        <a:bodyPr/>
        <a:lstStyle/>
        <a:p>
          <a:pPr algn="ctr"/>
          <a:endParaRPr lang="hu-HU"/>
        </a:p>
      </dgm:t>
    </dgm:pt>
    <dgm:pt modelId="{DF679936-0387-4471-8B05-78A5FAA2EFC0}">
      <dgm:prSet phldrT="[Szöveg]"/>
      <dgm:spPr>
        <a:solidFill>
          <a:schemeClr val="accent4">
            <a:lumMod val="75000"/>
          </a:schemeClr>
        </a:solidFill>
      </dgm:spPr>
      <dgm:t>
        <a:bodyPr/>
        <a:lstStyle/>
        <a:p>
          <a:pPr algn="ctr"/>
          <a:r>
            <a:rPr lang="hu-HU"/>
            <a:t>Integrált fejlődés</a:t>
          </a:r>
        </a:p>
      </dgm:t>
    </dgm:pt>
    <dgm:pt modelId="{538A2248-4603-4FB9-BBE9-08C0DF9240B3}" type="parTrans" cxnId="{54B46EE3-DBA6-47F2-AA4A-676A1B42C267}">
      <dgm:prSet/>
      <dgm:spPr/>
      <dgm:t>
        <a:bodyPr/>
        <a:lstStyle/>
        <a:p>
          <a:pPr algn="ctr"/>
          <a:endParaRPr lang="hu-HU"/>
        </a:p>
      </dgm:t>
    </dgm:pt>
    <dgm:pt modelId="{97E2E661-B3FF-4527-8E01-7D822E328E68}" type="sibTrans" cxnId="{54B46EE3-DBA6-47F2-AA4A-676A1B42C267}">
      <dgm:prSet/>
      <dgm:spPr/>
      <dgm:t>
        <a:bodyPr/>
        <a:lstStyle/>
        <a:p>
          <a:pPr algn="ctr"/>
          <a:endParaRPr lang="hu-HU"/>
        </a:p>
      </dgm:t>
    </dgm:pt>
    <dgm:pt modelId="{249C553C-977F-45CA-8AB4-F33A5D20F880}">
      <dgm:prSet/>
      <dgm:spPr>
        <a:solidFill>
          <a:schemeClr val="accent3">
            <a:lumMod val="75000"/>
            <a:alpha val="0"/>
          </a:schemeClr>
        </a:solidFill>
      </dgm:spPr>
      <dgm:t>
        <a:bodyPr/>
        <a:lstStyle/>
        <a:p>
          <a:pPr algn="ctr"/>
          <a:r>
            <a:rPr lang="hu-HU" dirty="0"/>
            <a:t>Versenyképes fejlődés</a:t>
          </a:r>
        </a:p>
      </dgm:t>
    </dgm:pt>
    <dgm:pt modelId="{60607355-5359-4084-913A-98A7040854B5}" type="parTrans" cxnId="{FA53D9B6-E715-45ED-8626-EE1F1B8A7F2F}">
      <dgm:prSet/>
      <dgm:spPr/>
      <dgm:t>
        <a:bodyPr/>
        <a:lstStyle/>
        <a:p>
          <a:pPr algn="ctr"/>
          <a:endParaRPr lang="hu-HU"/>
        </a:p>
      </dgm:t>
    </dgm:pt>
    <dgm:pt modelId="{FEAAF2F3-8D1E-4A8B-BA4B-9FE7E137990F}" type="sibTrans" cxnId="{FA53D9B6-E715-45ED-8626-EE1F1B8A7F2F}">
      <dgm:prSet/>
      <dgm:spPr/>
      <dgm:t>
        <a:bodyPr/>
        <a:lstStyle/>
        <a:p>
          <a:pPr algn="ctr"/>
          <a:endParaRPr lang="hu-HU"/>
        </a:p>
      </dgm:t>
    </dgm:pt>
    <dgm:pt modelId="{5EED4B3B-F3CD-4CAB-8CF4-C0EBAF303301}" type="pres">
      <dgm:prSet presAssocID="{E0388925-E1FD-4A52-8121-AA2F1909F33B}" presName="Name0" presStyleCnt="0">
        <dgm:presLayoutVars>
          <dgm:dir/>
          <dgm:resizeHandles val="exact"/>
        </dgm:presLayoutVars>
      </dgm:prSet>
      <dgm:spPr/>
    </dgm:pt>
    <dgm:pt modelId="{02262A39-F224-487A-922E-C4DAA97F559A}" type="pres">
      <dgm:prSet presAssocID="{FEF0CE1B-5655-499F-BBD8-B47FB9128BE3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7040279-EA8D-4268-8D45-F7290B227166}" type="pres">
      <dgm:prSet presAssocID="{DE74096C-C082-47A5-BCAE-4384211EF392}" presName="parSpace" presStyleCnt="0"/>
      <dgm:spPr/>
    </dgm:pt>
    <dgm:pt modelId="{55EFDFE5-BD48-4B38-BD8F-E20AC5BBF9E4}" type="pres">
      <dgm:prSet presAssocID="{4FBF96EE-4BD7-4612-B8E1-DCAC30C390E4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0093548-DB2F-4E57-8A25-8CAA05B30193}" type="pres">
      <dgm:prSet presAssocID="{CC913EBA-0ED4-45BE-A71D-399565E77DD4}" presName="parSpace" presStyleCnt="0"/>
      <dgm:spPr/>
    </dgm:pt>
    <dgm:pt modelId="{C8BF7895-435F-4C29-81FA-61794D27295B}" type="pres">
      <dgm:prSet presAssocID="{DF679936-0387-4471-8B05-78A5FAA2EFC0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04B74FA-1CF7-41F0-B8F6-C6B3AE0A9DF3}" type="pres">
      <dgm:prSet presAssocID="{97E2E661-B3FF-4527-8E01-7D822E328E68}" presName="parSpace" presStyleCnt="0"/>
      <dgm:spPr/>
    </dgm:pt>
    <dgm:pt modelId="{DA9F197D-0BF0-44E9-9069-A42FE613D5FF}" type="pres">
      <dgm:prSet presAssocID="{249C553C-977F-45CA-8AB4-F33A5D20F880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3827A28-91B5-4729-BD46-A2AB171AE6D7}" type="presOf" srcId="{4FBF96EE-4BD7-4612-B8E1-DCAC30C390E4}" destId="{55EFDFE5-BD48-4B38-BD8F-E20AC5BBF9E4}" srcOrd="0" destOrd="0" presId="urn:microsoft.com/office/officeart/2005/8/layout/hChevron3"/>
    <dgm:cxn modelId="{58E7552D-EBE9-4DF6-8C61-2F10F8D6060C}" srcId="{E0388925-E1FD-4A52-8121-AA2F1909F33B}" destId="{4FBF96EE-4BD7-4612-B8E1-DCAC30C390E4}" srcOrd="1" destOrd="0" parTransId="{ECC2BF26-B165-4B9E-A41A-05409FCBB0C7}" sibTransId="{CC913EBA-0ED4-45BE-A71D-399565E77DD4}"/>
    <dgm:cxn modelId="{ABA442A6-9A36-4B9C-80FC-C66114B0009A}" type="presOf" srcId="{FEF0CE1B-5655-499F-BBD8-B47FB9128BE3}" destId="{02262A39-F224-487A-922E-C4DAA97F559A}" srcOrd="0" destOrd="0" presId="urn:microsoft.com/office/officeart/2005/8/layout/hChevron3"/>
    <dgm:cxn modelId="{54B46EE3-DBA6-47F2-AA4A-676A1B42C267}" srcId="{E0388925-E1FD-4A52-8121-AA2F1909F33B}" destId="{DF679936-0387-4471-8B05-78A5FAA2EFC0}" srcOrd="2" destOrd="0" parTransId="{538A2248-4603-4FB9-BBE9-08C0DF9240B3}" sibTransId="{97E2E661-B3FF-4527-8E01-7D822E328E68}"/>
    <dgm:cxn modelId="{4D90D660-BADB-40D8-A099-74343BA668B1}" srcId="{E0388925-E1FD-4A52-8121-AA2F1909F33B}" destId="{FEF0CE1B-5655-499F-BBD8-B47FB9128BE3}" srcOrd="0" destOrd="0" parTransId="{442F607C-4792-4377-B103-1D5DABC7E8C7}" sibTransId="{DE74096C-C082-47A5-BCAE-4384211EF392}"/>
    <dgm:cxn modelId="{FA53D9B6-E715-45ED-8626-EE1F1B8A7F2F}" srcId="{E0388925-E1FD-4A52-8121-AA2F1909F33B}" destId="{249C553C-977F-45CA-8AB4-F33A5D20F880}" srcOrd="3" destOrd="0" parTransId="{60607355-5359-4084-913A-98A7040854B5}" sibTransId="{FEAAF2F3-8D1E-4A8B-BA4B-9FE7E137990F}"/>
    <dgm:cxn modelId="{F67D21B2-4ABD-45A2-B901-25DD0DF14A4D}" type="presOf" srcId="{E0388925-E1FD-4A52-8121-AA2F1909F33B}" destId="{5EED4B3B-F3CD-4CAB-8CF4-C0EBAF303301}" srcOrd="0" destOrd="0" presId="urn:microsoft.com/office/officeart/2005/8/layout/hChevron3"/>
    <dgm:cxn modelId="{BE535813-87AA-49FD-89EC-8374143B215F}" type="presOf" srcId="{DF679936-0387-4471-8B05-78A5FAA2EFC0}" destId="{C8BF7895-435F-4C29-81FA-61794D27295B}" srcOrd="0" destOrd="0" presId="urn:microsoft.com/office/officeart/2005/8/layout/hChevron3"/>
    <dgm:cxn modelId="{E25D24D1-8E23-405A-AA72-F2647B8D6F0F}" type="presOf" srcId="{249C553C-977F-45CA-8AB4-F33A5D20F880}" destId="{DA9F197D-0BF0-44E9-9069-A42FE613D5FF}" srcOrd="0" destOrd="0" presId="urn:microsoft.com/office/officeart/2005/8/layout/hChevron3"/>
    <dgm:cxn modelId="{EE405827-3072-4DD5-A50D-C840D646AAA0}" type="presParOf" srcId="{5EED4B3B-F3CD-4CAB-8CF4-C0EBAF303301}" destId="{02262A39-F224-487A-922E-C4DAA97F559A}" srcOrd="0" destOrd="0" presId="urn:microsoft.com/office/officeart/2005/8/layout/hChevron3"/>
    <dgm:cxn modelId="{196BE97B-A64E-4B44-BBD3-E692E3004923}" type="presParOf" srcId="{5EED4B3B-F3CD-4CAB-8CF4-C0EBAF303301}" destId="{37040279-EA8D-4268-8D45-F7290B227166}" srcOrd="1" destOrd="0" presId="urn:microsoft.com/office/officeart/2005/8/layout/hChevron3"/>
    <dgm:cxn modelId="{23BAB877-DBA5-4C75-BA93-1F1F7DBA6F4D}" type="presParOf" srcId="{5EED4B3B-F3CD-4CAB-8CF4-C0EBAF303301}" destId="{55EFDFE5-BD48-4B38-BD8F-E20AC5BBF9E4}" srcOrd="2" destOrd="0" presId="urn:microsoft.com/office/officeart/2005/8/layout/hChevron3"/>
    <dgm:cxn modelId="{7AC7F66C-5A9B-47D5-AC28-B53C2701A6E6}" type="presParOf" srcId="{5EED4B3B-F3CD-4CAB-8CF4-C0EBAF303301}" destId="{D0093548-DB2F-4E57-8A25-8CAA05B30193}" srcOrd="3" destOrd="0" presId="urn:microsoft.com/office/officeart/2005/8/layout/hChevron3"/>
    <dgm:cxn modelId="{895A5212-031C-4877-82F5-801C783F5200}" type="presParOf" srcId="{5EED4B3B-F3CD-4CAB-8CF4-C0EBAF303301}" destId="{C8BF7895-435F-4C29-81FA-61794D27295B}" srcOrd="4" destOrd="0" presId="urn:microsoft.com/office/officeart/2005/8/layout/hChevron3"/>
    <dgm:cxn modelId="{52BFFEA3-CB87-4EA1-8958-AB21C1D0BC8D}" type="presParOf" srcId="{5EED4B3B-F3CD-4CAB-8CF4-C0EBAF303301}" destId="{804B74FA-1CF7-41F0-B8F6-C6B3AE0A9DF3}" srcOrd="5" destOrd="0" presId="urn:microsoft.com/office/officeart/2005/8/layout/hChevron3"/>
    <dgm:cxn modelId="{43884878-5B51-43C6-8EF7-67708DC409CB}" type="presParOf" srcId="{5EED4B3B-F3CD-4CAB-8CF4-C0EBAF303301}" destId="{DA9F197D-0BF0-44E9-9069-A42FE613D5FF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388925-E1FD-4A52-8121-AA2F1909F33B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FEF0CE1B-5655-499F-BBD8-B47FB9128BE3}">
      <dgm:prSet phldrT="[Szöveg]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hu-HU" dirty="0"/>
            <a:t>Fenntartható növekedés</a:t>
          </a:r>
        </a:p>
      </dgm:t>
    </dgm:pt>
    <dgm:pt modelId="{442F607C-4792-4377-B103-1D5DABC7E8C7}" type="parTrans" cxnId="{4D90D660-BADB-40D8-A099-74343BA668B1}">
      <dgm:prSet/>
      <dgm:spPr/>
      <dgm:t>
        <a:bodyPr/>
        <a:lstStyle/>
        <a:p>
          <a:pPr algn="ctr"/>
          <a:endParaRPr lang="hu-HU"/>
        </a:p>
      </dgm:t>
    </dgm:pt>
    <dgm:pt modelId="{DE74096C-C082-47A5-BCAE-4384211EF392}" type="sibTrans" cxnId="{4D90D660-BADB-40D8-A099-74343BA668B1}">
      <dgm:prSet/>
      <dgm:spPr/>
      <dgm:t>
        <a:bodyPr/>
        <a:lstStyle/>
        <a:p>
          <a:pPr algn="ctr"/>
          <a:endParaRPr lang="hu-HU"/>
        </a:p>
      </dgm:t>
    </dgm:pt>
    <dgm:pt modelId="{4FBF96EE-4BD7-4612-B8E1-DCAC30C390E4}">
      <dgm:prSet phldrT="[Szöveg]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hu-HU"/>
            <a:t>Harmonikus növekedés</a:t>
          </a:r>
        </a:p>
      </dgm:t>
    </dgm:pt>
    <dgm:pt modelId="{ECC2BF26-B165-4B9E-A41A-05409FCBB0C7}" type="parTrans" cxnId="{58E7552D-EBE9-4DF6-8C61-2F10F8D6060C}">
      <dgm:prSet/>
      <dgm:spPr/>
      <dgm:t>
        <a:bodyPr/>
        <a:lstStyle/>
        <a:p>
          <a:pPr algn="ctr"/>
          <a:endParaRPr lang="hu-HU"/>
        </a:p>
      </dgm:t>
    </dgm:pt>
    <dgm:pt modelId="{CC913EBA-0ED4-45BE-A71D-399565E77DD4}" type="sibTrans" cxnId="{58E7552D-EBE9-4DF6-8C61-2F10F8D6060C}">
      <dgm:prSet/>
      <dgm:spPr/>
      <dgm:t>
        <a:bodyPr/>
        <a:lstStyle/>
        <a:p>
          <a:pPr algn="ctr"/>
          <a:endParaRPr lang="hu-HU"/>
        </a:p>
      </dgm:t>
    </dgm:pt>
    <dgm:pt modelId="{DF679936-0387-4471-8B05-78A5FAA2EFC0}">
      <dgm:prSet phldrT="[Szöveg]"/>
      <dgm:spPr>
        <a:solidFill>
          <a:schemeClr val="accent4">
            <a:lumMod val="75000"/>
          </a:schemeClr>
        </a:solidFill>
      </dgm:spPr>
      <dgm:t>
        <a:bodyPr/>
        <a:lstStyle/>
        <a:p>
          <a:pPr algn="ctr"/>
          <a:r>
            <a:rPr lang="hu-HU"/>
            <a:t>Integrált fejlődés</a:t>
          </a:r>
        </a:p>
      </dgm:t>
    </dgm:pt>
    <dgm:pt modelId="{538A2248-4603-4FB9-BBE9-08C0DF9240B3}" type="parTrans" cxnId="{54B46EE3-DBA6-47F2-AA4A-676A1B42C267}">
      <dgm:prSet/>
      <dgm:spPr/>
      <dgm:t>
        <a:bodyPr/>
        <a:lstStyle/>
        <a:p>
          <a:pPr algn="ctr"/>
          <a:endParaRPr lang="hu-HU"/>
        </a:p>
      </dgm:t>
    </dgm:pt>
    <dgm:pt modelId="{97E2E661-B3FF-4527-8E01-7D822E328E68}" type="sibTrans" cxnId="{54B46EE3-DBA6-47F2-AA4A-676A1B42C267}">
      <dgm:prSet/>
      <dgm:spPr/>
      <dgm:t>
        <a:bodyPr/>
        <a:lstStyle/>
        <a:p>
          <a:pPr algn="ctr"/>
          <a:endParaRPr lang="hu-HU"/>
        </a:p>
      </dgm:t>
    </dgm:pt>
    <dgm:pt modelId="{249C553C-977F-45CA-8AB4-F33A5D20F880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hu-HU" dirty="0"/>
            <a:t>Versenyképes fejlődés</a:t>
          </a:r>
        </a:p>
      </dgm:t>
    </dgm:pt>
    <dgm:pt modelId="{60607355-5359-4084-913A-98A7040854B5}" type="parTrans" cxnId="{FA53D9B6-E715-45ED-8626-EE1F1B8A7F2F}">
      <dgm:prSet/>
      <dgm:spPr/>
      <dgm:t>
        <a:bodyPr/>
        <a:lstStyle/>
        <a:p>
          <a:pPr algn="ctr"/>
          <a:endParaRPr lang="hu-HU"/>
        </a:p>
      </dgm:t>
    </dgm:pt>
    <dgm:pt modelId="{FEAAF2F3-8D1E-4A8B-BA4B-9FE7E137990F}" type="sibTrans" cxnId="{FA53D9B6-E715-45ED-8626-EE1F1B8A7F2F}">
      <dgm:prSet/>
      <dgm:spPr/>
      <dgm:t>
        <a:bodyPr/>
        <a:lstStyle/>
        <a:p>
          <a:pPr algn="ctr"/>
          <a:endParaRPr lang="hu-HU"/>
        </a:p>
      </dgm:t>
    </dgm:pt>
    <dgm:pt modelId="{5EED4B3B-F3CD-4CAB-8CF4-C0EBAF303301}" type="pres">
      <dgm:prSet presAssocID="{E0388925-E1FD-4A52-8121-AA2F1909F33B}" presName="Name0" presStyleCnt="0">
        <dgm:presLayoutVars>
          <dgm:dir/>
          <dgm:resizeHandles val="exact"/>
        </dgm:presLayoutVars>
      </dgm:prSet>
      <dgm:spPr/>
    </dgm:pt>
    <dgm:pt modelId="{02262A39-F224-487A-922E-C4DAA97F559A}" type="pres">
      <dgm:prSet presAssocID="{FEF0CE1B-5655-499F-BBD8-B47FB9128BE3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7040279-EA8D-4268-8D45-F7290B227166}" type="pres">
      <dgm:prSet presAssocID="{DE74096C-C082-47A5-BCAE-4384211EF392}" presName="parSpace" presStyleCnt="0"/>
      <dgm:spPr/>
    </dgm:pt>
    <dgm:pt modelId="{55EFDFE5-BD48-4B38-BD8F-E20AC5BBF9E4}" type="pres">
      <dgm:prSet presAssocID="{4FBF96EE-4BD7-4612-B8E1-DCAC30C390E4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0093548-DB2F-4E57-8A25-8CAA05B30193}" type="pres">
      <dgm:prSet presAssocID="{CC913EBA-0ED4-45BE-A71D-399565E77DD4}" presName="parSpace" presStyleCnt="0"/>
      <dgm:spPr/>
    </dgm:pt>
    <dgm:pt modelId="{C8BF7895-435F-4C29-81FA-61794D27295B}" type="pres">
      <dgm:prSet presAssocID="{DF679936-0387-4471-8B05-78A5FAA2EFC0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04B74FA-1CF7-41F0-B8F6-C6B3AE0A9DF3}" type="pres">
      <dgm:prSet presAssocID="{97E2E661-B3FF-4527-8E01-7D822E328E68}" presName="parSpace" presStyleCnt="0"/>
      <dgm:spPr/>
    </dgm:pt>
    <dgm:pt modelId="{DA9F197D-0BF0-44E9-9069-A42FE613D5FF}" type="pres">
      <dgm:prSet presAssocID="{249C553C-977F-45CA-8AB4-F33A5D20F880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C6B9A87-C5C3-412B-8F7C-FADB926B7472}" type="presOf" srcId="{E0388925-E1FD-4A52-8121-AA2F1909F33B}" destId="{5EED4B3B-F3CD-4CAB-8CF4-C0EBAF303301}" srcOrd="0" destOrd="0" presId="urn:microsoft.com/office/officeart/2005/8/layout/hChevron3"/>
    <dgm:cxn modelId="{FBB56F5F-1F9F-4374-BB57-4E3A1E5D9EC1}" type="presOf" srcId="{DF679936-0387-4471-8B05-78A5FAA2EFC0}" destId="{C8BF7895-435F-4C29-81FA-61794D27295B}" srcOrd="0" destOrd="0" presId="urn:microsoft.com/office/officeart/2005/8/layout/hChevron3"/>
    <dgm:cxn modelId="{F27E41CE-4BCF-4134-9588-F4020F838E22}" type="presOf" srcId="{4FBF96EE-4BD7-4612-B8E1-DCAC30C390E4}" destId="{55EFDFE5-BD48-4B38-BD8F-E20AC5BBF9E4}" srcOrd="0" destOrd="0" presId="urn:microsoft.com/office/officeart/2005/8/layout/hChevron3"/>
    <dgm:cxn modelId="{16DA88C7-C8AC-408E-853A-F3A573614010}" type="presOf" srcId="{FEF0CE1B-5655-499F-BBD8-B47FB9128BE3}" destId="{02262A39-F224-487A-922E-C4DAA97F559A}" srcOrd="0" destOrd="0" presId="urn:microsoft.com/office/officeart/2005/8/layout/hChevron3"/>
    <dgm:cxn modelId="{4D90D660-BADB-40D8-A099-74343BA668B1}" srcId="{E0388925-E1FD-4A52-8121-AA2F1909F33B}" destId="{FEF0CE1B-5655-499F-BBD8-B47FB9128BE3}" srcOrd="0" destOrd="0" parTransId="{442F607C-4792-4377-B103-1D5DABC7E8C7}" sibTransId="{DE74096C-C082-47A5-BCAE-4384211EF392}"/>
    <dgm:cxn modelId="{58E7552D-EBE9-4DF6-8C61-2F10F8D6060C}" srcId="{E0388925-E1FD-4A52-8121-AA2F1909F33B}" destId="{4FBF96EE-4BD7-4612-B8E1-DCAC30C390E4}" srcOrd="1" destOrd="0" parTransId="{ECC2BF26-B165-4B9E-A41A-05409FCBB0C7}" sibTransId="{CC913EBA-0ED4-45BE-A71D-399565E77DD4}"/>
    <dgm:cxn modelId="{FA53D9B6-E715-45ED-8626-EE1F1B8A7F2F}" srcId="{E0388925-E1FD-4A52-8121-AA2F1909F33B}" destId="{249C553C-977F-45CA-8AB4-F33A5D20F880}" srcOrd="3" destOrd="0" parTransId="{60607355-5359-4084-913A-98A7040854B5}" sibTransId="{FEAAF2F3-8D1E-4A8B-BA4B-9FE7E137990F}"/>
    <dgm:cxn modelId="{0F2D30EA-6035-48E3-980E-59644FAF746E}" type="presOf" srcId="{249C553C-977F-45CA-8AB4-F33A5D20F880}" destId="{DA9F197D-0BF0-44E9-9069-A42FE613D5FF}" srcOrd="0" destOrd="0" presId="urn:microsoft.com/office/officeart/2005/8/layout/hChevron3"/>
    <dgm:cxn modelId="{54B46EE3-DBA6-47F2-AA4A-676A1B42C267}" srcId="{E0388925-E1FD-4A52-8121-AA2F1909F33B}" destId="{DF679936-0387-4471-8B05-78A5FAA2EFC0}" srcOrd="2" destOrd="0" parTransId="{538A2248-4603-4FB9-BBE9-08C0DF9240B3}" sibTransId="{97E2E661-B3FF-4527-8E01-7D822E328E68}"/>
    <dgm:cxn modelId="{AFF39BE1-EB53-412D-8E0E-B8FF51AC5235}" type="presParOf" srcId="{5EED4B3B-F3CD-4CAB-8CF4-C0EBAF303301}" destId="{02262A39-F224-487A-922E-C4DAA97F559A}" srcOrd="0" destOrd="0" presId="urn:microsoft.com/office/officeart/2005/8/layout/hChevron3"/>
    <dgm:cxn modelId="{0547BAE3-C178-452A-88D9-0C62911F2E0F}" type="presParOf" srcId="{5EED4B3B-F3CD-4CAB-8CF4-C0EBAF303301}" destId="{37040279-EA8D-4268-8D45-F7290B227166}" srcOrd="1" destOrd="0" presId="urn:microsoft.com/office/officeart/2005/8/layout/hChevron3"/>
    <dgm:cxn modelId="{C46B1027-14A6-4DB3-911A-4A43FFA035E8}" type="presParOf" srcId="{5EED4B3B-F3CD-4CAB-8CF4-C0EBAF303301}" destId="{55EFDFE5-BD48-4B38-BD8F-E20AC5BBF9E4}" srcOrd="2" destOrd="0" presId="urn:microsoft.com/office/officeart/2005/8/layout/hChevron3"/>
    <dgm:cxn modelId="{E50E8C2C-4779-42A5-85CB-4891B7086392}" type="presParOf" srcId="{5EED4B3B-F3CD-4CAB-8CF4-C0EBAF303301}" destId="{D0093548-DB2F-4E57-8A25-8CAA05B30193}" srcOrd="3" destOrd="0" presId="urn:microsoft.com/office/officeart/2005/8/layout/hChevron3"/>
    <dgm:cxn modelId="{B0F08CDC-62D6-4A68-B326-EBD4BBB80BB4}" type="presParOf" srcId="{5EED4B3B-F3CD-4CAB-8CF4-C0EBAF303301}" destId="{C8BF7895-435F-4C29-81FA-61794D27295B}" srcOrd="4" destOrd="0" presId="urn:microsoft.com/office/officeart/2005/8/layout/hChevron3"/>
    <dgm:cxn modelId="{3C28C112-6981-45B5-BA0B-6AE91F191A4C}" type="presParOf" srcId="{5EED4B3B-F3CD-4CAB-8CF4-C0EBAF303301}" destId="{804B74FA-1CF7-41F0-B8F6-C6B3AE0A9DF3}" srcOrd="5" destOrd="0" presId="urn:microsoft.com/office/officeart/2005/8/layout/hChevron3"/>
    <dgm:cxn modelId="{7BBEFD86-DB3D-4CB6-93FE-397E7D0DF990}" type="presParOf" srcId="{5EED4B3B-F3CD-4CAB-8CF4-C0EBAF303301}" destId="{DA9F197D-0BF0-44E9-9069-A42FE613D5FF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62A39-F224-487A-922E-C4DAA97F559A}">
      <dsp:nvSpPr>
        <dsp:cNvPr id="0" name=""/>
        <dsp:cNvSpPr/>
      </dsp:nvSpPr>
      <dsp:spPr>
        <a:xfrm>
          <a:off x="3276" y="1704799"/>
          <a:ext cx="3286999" cy="1314799"/>
        </a:xfrm>
        <a:prstGeom prst="homePlate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684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 dirty="0"/>
            <a:t>Fenntartható növekedés</a:t>
          </a:r>
        </a:p>
      </dsp:txBody>
      <dsp:txXfrm>
        <a:off x="3276" y="1704799"/>
        <a:ext cx="2958299" cy="1314799"/>
      </dsp:txXfrm>
    </dsp:sp>
    <dsp:sp modelId="{55EFDFE5-BD48-4B38-BD8F-E20AC5BBF9E4}">
      <dsp:nvSpPr>
        <dsp:cNvPr id="0" name=""/>
        <dsp:cNvSpPr/>
      </dsp:nvSpPr>
      <dsp:spPr>
        <a:xfrm>
          <a:off x="2632875" y="1704799"/>
          <a:ext cx="3286999" cy="1314799"/>
        </a:xfrm>
        <a:prstGeom prst="chevron">
          <a:avLst/>
        </a:prstGeom>
        <a:solidFill>
          <a:schemeClr val="accent6">
            <a:lumMod val="75000"/>
            <a:alpha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/>
            <a:t>Harmonikus növekedés</a:t>
          </a:r>
        </a:p>
      </dsp:txBody>
      <dsp:txXfrm>
        <a:off x="3290275" y="1704799"/>
        <a:ext cx="1972200" cy="1314799"/>
      </dsp:txXfrm>
    </dsp:sp>
    <dsp:sp modelId="{C8BF7895-435F-4C29-81FA-61794D27295B}">
      <dsp:nvSpPr>
        <dsp:cNvPr id="0" name=""/>
        <dsp:cNvSpPr/>
      </dsp:nvSpPr>
      <dsp:spPr>
        <a:xfrm>
          <a:off x="5262475" y="1704799"/>
          <a:ext cx="3286999" cy="1314799"/>
        </a:xfrm>
        <a:prstGeom prst="chevron">
          <a:avLst/>
        </a:prstGeom>
        <a:solidFill>
          <a:schemeClr val="accent4">
            <a:lumMod val="75000"/>
            <a:alpha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/>
            <a:t>Integrált fejlődés</a:t>
          </a:r>
        </a:p>
      </dsp:txBody>
      <dsp:txXfrm>
        <a:off x="5919875" y="1704799"/>
        <a:ext cx="1972200" cy="1314799"/>
      </dsp:txXfrm>
    </dsp:sp>
    <dsp:sp modelId="{DA9F197D-0BF0-44E9-9069-A42FE613D5FF}">
      <dsp:nvSpPr>
        <dsp:cNvPr id="0" name=""/>
        <dsp:cNvSpPr/>
      </dsp:nvSpPr>
      <dsp:spPr>
        <a:xfrm>
          <a:off x="7892074" y="1704799"/>
          <a:ext cx="3286999" cy="1314799"/>
        </a:xfrm>
        <a:prstGeom prst="chevron">
          <a:avLst/>
        </a:prstGeom>
        <a:solidFill>
          <a:schemeClr val="accent3">
            <a:lumMod val="75000"/>
            <a:alpha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 dirty="0"/>
            <a:t>Versenyképes fejlődés</a:t>
          </a:r>
        </a:p>
      </dsp:txBody>
      <dsp:txXfrm>
        <a:off x="8549474" y="1704799"/>
        <a:ext cx="1972200" cy="13147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62A39-F224-487A-922E-C4DAA97F559A}">
      <dsp:nvSpPr>
        <dsp:cNvPr id="0" name=""/>
        <dsp:cNvSpPr/>
      </dsp:nvSpPr>
      <dsp:spPr>
        <a:xfrm>
          <a:off x="3276" y="1704799"/>
          <a:ext cx="3286999" cy="1314799"/>
        </a:xfrm>
        <a:prstGeom prst="homePlate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684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 dirty="0"/>
            <a:t>Fenntartható növekedés</a:t>
          </a:r>
        </a:p>
      </dsp:txBody>
      <dsp:txXfrm>
        <a:off x="3276" y="1704799"/>
        <a:ext cx="2958299" cy="1314799"/>
      </dsp:txXfrm>
    </dsp:sp>
    <dsp:sp modelId="{55EFDFE5-BD48-4B38-BD8F-E20AC5BBF9E4}">
      <dsp:nvSpPr>
        <dsp:cNvPr id="0" name=""/>
        <dsp:cNvSpPr/>
      </dsp:nvSpPr>
      <dsp:spPr>
        <a:xfrm>
          <a:off x="2632875" y="1704799"/>
          <a:ext cx="3286999" cy="1314799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 dirty="0"/>
            <a:t>Harmonikus növekedés</a:t>
          </a:r>
        </a:p>
      </dsp:txBody>
      <dsp:txXfrm>
        <a:off x="3290275" y="1704799"/>
        <a:ext cx="1972200" cy="1314799"/>
      </dsp:txXfrm>
    </dsp:sp>
    <dsp:sp modelId="{C8BF7895-435F-4C29-81FA-61794D27295B}">
      <dsp:nvSpPr>
        <dsp:cNvPr id="0" name=""/>
        <dsp:cNvSpPr/>
      </dsp:nvSpPr>
      <dsp:spPr>
        <a:xfrm>
          <a:off x="5262475" y="1704799"/>
          <a:ext cx="3286999" cy="1314799"/>
        </a:xfrm>
        <a:prstGeom prst="chevron">
          <a:avLst/>
        </a:prstGeom>
        <a:solidFill>
          <a:schemeClr val="accent4">
            <a:lumMod val="75000"/>
            <a:alpha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/>
            <a:t>Integrált fejlődés</a:t>
          </a:r>
        </a:p>
      </dsp:txBody>
      <dsp:txXfrm>
        <a:off x="5919875" y="1704799"/>
        <a:ext cx="1972200" cy="1314799"/>
      </dsp:txXfrm>
    </dsp:sp>
    <dsp:sp modelId="{DA9F197D-0BF0-44E9-9069-A42FE613D5FF}">
      <dsp:nvSpPr>
        <dsp:cNvPr id="0" name=""/>
        <dsp:cNvSpPr/>
      </dsp:nvSpPr>
      <dsp:spPr>
        <a:xfrm>
          <a:off x="7892074" y="1704799"/>
          <a:ext cx="3286999" cy="1314799"/>
        </a:xfrm>
        <a:prstGeom prst="chevron">
          <a:avLst/>
        </a:prstGeom>
        <a:solidFill>
          <a:schemeClr val="accent3">
            <a:lumMod val="75000"/>
            <a:alpha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 dirty="0"/>
            <a:t>Versenyképes fejlődés</a:t>
          </a:r>
        </a:p>
      </dsp:txBody>
      <dsp:txXfrm>
        <a:off x="8549474" y="1704799"/>
        <a:ext cx="1972200" cy="13147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62A39-F224-487A-922E-C4DAA97F559A}">
      <dsp:nvSpPr>
        <dsp:cNvPr id="0" name=""/>
        <dsp:cNvSpPr/>
      </dsp:nvSpPr>
      <dsp:spPr>
        <a:xfrm>
          <a:off x="3276" y="1704799"/>
          <a:ext cx="3286999" cy="1314799"/>
        </a:xfrm>
        <a:prstGeom prst="homePlate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684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 dirty="0"/>
            <a:t>Fenntartható növekedés</a:t>
          </a:r>
        </a:p>
      </dsp:txBody>
      <dsp:txXfrm>
        <a:off x="3276" y="1704799"/>
        <a:ext cx="2958299" cy="1314799"/>
      </dsp:txXfrm>
    </dsp:sp>
    <dsp:sp modelId="{55EFDFE5-BD48-4B38-BD8F-E20AC5BBF9E4}">
      <dsp:nvSpPr>
        <dsp:cNvPr id="0" name=""/>
        <dsp:cNvSpPr/>
      </dsp:nvSpPr>
      <dsp:spPr>
        <a:xfrm>
          <a:off x="2632875" y="1704799"/>
          <a:ext cx="3286999" cy="1314799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/>
            <a:t>Harmonikus növekedés</a:t>
          </a:r>
        </a:p>
      </dsp:txBody>
      <dsp:txXfrm>
        <a:off x="3290275" y="1704799"/>
        <a:ext cx="1972200" cy="1314799"/>
      </dsp:txXfrm>
    </dsp:sp>
    <dsp:sp modelId="{C8BF7895-435F-4C29-81FA-61794D27295B}">
      <dsp:nvSpPr>
        <dsp:cNvPr id="0" name=""/>
        <dsp:cNvSpPr/>
      </dsp:nvSpPr>
      <dsp:spPr>
        <a:xfrm>
          <a:off x="5262475" y="1704799"/>
          <a:ext cx="3286999" cy="1314799"/>
        </a:xfrm>
        <a:prstGeom prst="chevron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/>
            <a:t>Integrált fejlődés</a:t>
          </a:r>
        </a:p>
      </dsp:txBody>
      <dsp:txXfrm>
        <a:off x="5919875" y="1704799"/>
        <a:ext cx="1972200" cy="1314799"/>
      </dsp:txXfrm>
    </dsp:sp>
    <dsp:sp modelId="{DA9F197D-0BF0-44E9-9069-A42FE613D5FF}">
      <dsp:nvSpPr>
        <dsp:cNvPr id="0" name=""/>
        <dsp:cNvSpPr/>
      </dsp:nvSpPr>
      <dsp:spPr>
        <a:xfrm>
          <a:off x="7892074" y="1704799"/>
          <a:ext cx="3286999" cy="1314799"/>
        </a:xfrm>
        <a:prstGeom prst="chevron">
          <a:avLst/>
        </a:prstGeom>
        <a:solidFill>
          <a:schemeClr val="accent3">
            <a:lumMod val="75000"/>
            <a:alpha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600" kern="1200" dirty="0"/>
            <a:t>Versenyképes fejlődés</a:t>
          </a:r>
        </a:p>
      </dsp:txBody>
      <dsp:txXfrm>
        <a:off x="8549474" y="1704799"/>
        <a:ext cx="1972200" cy="13147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012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267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085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871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07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555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070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3562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58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8274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407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ACAA3-24B2-49C6-98F8-D938D2DAAEA8}" type="datetimeFigureOut">
              <a:rPr lang="hu-HU" smtClean="0"/>
              <a:t>2019. 05. 19.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32DB1-16CB-4022-B54A-A223FABED6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089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5473" y="2345632"/>
            <a:ext cx="10515600" cy="4512368"/>
          </a:xfrm>
        </p:spPr>
        <p:txBody>
          <a:bodyPr>
            <a:normAutofit fontScale="92500" lnSpcReduction="20000"/>
          </a:bodyPr>
          <a:lstStyle/>
          <a:p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4000" dirty="0" smtClean="0"/>
              <a:t>Kunszentmárton Város </a:t>
            </a:r>
          </a:p>
          <a:p>
            <a:pPr marL="0" indent="0" algn="ctr">
              <a:buNone/>
            </a:pPr>
            <a:r>
              <a:rPr lang="hu-HU" sz="4000" dirty="0" smtClean="0"/>
              <a:t>teljes </a:t>
            </a:r>
            <a:r>
              <a:rPr lang="hu-HU" sz="4000" dirty="0"/>
              <a:t>közigazgatási területére vonatkozó új, digitális</a:t>
            </a:r>
          </a:p>
          <a:p>
            <a:pPr marL="0" indent="0" algn="ctr">
              <a:buNone/>
            </a:pPr>
            <a:r>
              <a:rPr lang="hu-HU" sz="4000" dirty="0"/>
              <a:t>településrendezési tervének elkészítése</a:t>
            </a:r>
            <a:endParaRPr lang="hu-HU" sz="4000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dirty="0" err="1"/>
              <a:t>Kiszelovics</a:t>
            </a:r>
            <a:r>
              <a:rPr lang="hu-HU" dirty="0"/>
              <a:t> és Társa Kft.</a:t>
            </a:r>
          </a:p>
          <a:p>
            <a:pPr marL="0" indent="0" algn="ctr">
              <a:buNone/>
            </a:pPr>
            <a:r>
              <a:rPr lang="hu-HU" sz="1900" dirty="0"/>
              <a:t>5000 Szolnok, Szántó </a:t>
            </a:r>
            <a:r>
              <a:rPr lang="hu-HU" sz="1900" dirty="0" err="1"/>
              <a:t>Krt</a:t>
            </a:r>
            <a:r>
              <a:rPr lang="hu-HU" sz="1900" dirty="0"/>
              <a:t> 52. II/5.</a:t>
            </a:r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b="1" dirty="0" smtClean="0"/>
              <a:t>2017</a:t>
            </a:r>
            <a:r>
              <a:rPr lang="hu-HU" dirty="0" smtClean="0"/>
              <a:t>. év </a:t>
            </a:r>
            <a:r>
              <a:rPr lang="hu-HU" b="1" dirty="0" smtClean="0"/>
              <a:t>december </a:t>
            </a:r>
            <a:r>
              <a:rPr lang="hu-HU" dirty="0" smtClean="0"/>
              <a:t>hó </a:t>
            </a:r>
            <a:r>
              <a:rPr lang="hu-HU" b="1" dirty="0"/>
              <a:t>13.</a:t>
            </a: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848" y="329696"/>
            <a:ext cx="2680850" cy="2707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462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7541" y="174812"/>
            <a:ext cx="11282083" cy="6683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településszerkezeti terv kötelező szakági alátámasztó munkarészei:</a:t>
            </a:r>
          </a:p>
          <a:p>
            <a:pPr marL="0" indent="0">
              <a:buNone/>
            </a:pPr>
            <a:r>
              <a:rPr lang="hu-HU" dirty="0"/>
              <a:t>- településrendezési alátámasztó leírás</a:t>
            </a:r>
          </a:p>
          <a:p>
            <a:pPr marL="0" indent="0">
              <a:buNone/>
            </a:pPr>
            <a:r>
              <a:rPr lang="hu-HU" dirty="0"/>
              <a:t>- tájrendezési javaslat</a:t>
            </a:r>
          </a:p>
          <a:p>
            <a:pPr marL="0" indent="0">
              <a:buNone/>
            </a:pPr>
            <a:r>
              <a:rPr lang="hu-HU" dirty="0"/>
              <a:t>- környezetalakítási javaslat</a:t>
            </a:r>
          </a:p>
          <a:p>
            <a:pPr marL="0" indent="0">
              <a:buNone/>
            </a:pPr>
            <a:r>
              <a:rPr lang="hu-HU" dirty="0"/>
              <a:t>- közlekedési javaslat</a:t>
            </a:r>
          </a:p>
          <a:p>
            <a:pPr marL="0" indent="0">
              <a:buNone/>
            </a:pPr>
            <a:r>
              <a:rPr lang="hu-HU" dirty="0"/>
              <a:t>- </a:t>
            </a:r>
            <a:r>
              <a:rPr lang="hu-HU" dirty="0" err="1"/>
              <a:t>viziközmű</a:t>
            </a:r>
            <a:r>
              <a:rPr lang="hu-HU" dirty="0"/>
              <a:t> javaslat</a:t>
            </a:r>
          </a:p>
          <a:p>
            <a:pPr marL="0" indent="0">
              <a:buNone/>
            </a:pPr>
            <a:r>
              <a:rPr lang="hu-HU" dirty="0"/>
              <a:t>- energiaközmű javaslat</a:t>
            </a:r>
          </a:p>
          <a:p>
            <a:pPr marL="0" indent="0">
              <a:buNone/>
            </a:pPr>
            <a:r>
              <a:rPr lang="hu-HU" dirty="0"/>
              <a:t>- hírközlési javaslat</a:t>
            </a:r>
          </a:p>
          <a:p>
            <a:pPr marL="0" indent="0">
              <a:buNone/>
            </a:pPr>
            <a:r>
              <a:rPr lang="hu-HU" dirty="0"/>
              <a:t>- egyéb munkarészek (változások, területi mérleg)</a:t>
            </a:r>
          </a:p>
          <a:p>
            <a:pPr marL="0" indent="0">
              <a:buNone/>
            </a:pPr>
            <a:r>
              <a:rPr lang="hu-HU" dirty="0"/>
              <a:t>- biológiai aktivitásérték meghatározása</a:t>
            </a:r>
          </a:p>
          <a:p>
            <a:pPr marL="0" indent="0">
              <a:buNone/>
            </a:pPr>
            <a:r>
              <a:rPr lang="hu-HU" dirty="0"/>
              <a:t>- magasabb rendű tervekhez való igazodás igazolása (</a:t>
            </a:r>
            <a:r>
              <a:rPr lang="hu-HU" dirty="0" err="1"/>
              <a:t>OTrT</a:t>
            </a:r>
            <a:r>
              <a:rPr lang="hu-HU" dirty="0"/>
              <a:t>; Megyei </a:t>
            </a:r>
            <a:r>
              <a:rPr lang="hu-HU" dirty="0" err="1"/>
              <a:t>TrT</a:t>
            </a:r>
            <a:r>
              <a:rPr lang="hu-HU" dirty="0"/>
              <a:t>.)</a:t>
            </a:r>
          </a:p>
          <a:p>
            <a:pPr marL="0" indent="0">
              <a:buNone/>
            </a:pPr>
            <a:r>
              <a:rPr lang="hu-HU" dirty="0" smtClean="0"/>
              <a:t>- </a:t>
            </a:r>
            <a:r>
              <a:rPr lang="hu-HU" dirty="0"/>
              <a:t>környezeti vizsgálat lefolytatása</a:t>
            </a:r>
          </a:p>
        </p:txBody>
      </p:sp>
    </p:spTree>
    <p:extLst>
      <p:ext uri="{BB962C8B-B14F-4D97-AF65-F5344CB8AC3E}">
        <p14:creationId xmlns:p14="http://schemas.microsoft.com/office/powerpoint/2010/main" val="4039808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484094"/>
            <a:ext cx="10515600" cy="5692869"/>
          </a:xfrm>
        </p:spPr>
        <p:txBody>
          <a:bodyPr/>
          <a:lstStyle/>
          <a:p>
            <a:pPr marL="0" indent="0">
              <a:buNone/>
            </a:pPr>
            <a:r>
              <a:rPr lang="hu-HU" sz="3600" dirty="0" smtClean="0"/>
              <a:t>3.2. Helyi </a:t>
            </a:r>
            <a:r>
              <a:rPr lang="hu-HU" sz="3600" dirty="0"/>
              <a:t>építési szabályzat és szabályozási </a:t>
            </a:r>
            <a:r>
              <a:rPr lang="hu-HU" sz="3600" dirty="0" smtClean="0"/>
              <a:t>terv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sz="3200" dirty="0" smtClean="0"/>
              <a:t>Az </a:t>
            </a:r>
            <a:r>
              <a:rPr lang="hu-HU" sz="3200" dirty="0"/>
              <a:t>egyes építési övezetekben az építés helyi rendjének, feltételének meghatározása</a:t>
            </a:r>
            <a:r>
              <a:rPr lang="hu-HU" sz="3200" dirty="0" smtClean="0"/>
              <a:t>, összhangban </a:t>
            </a:r>
            <a:r>
              <a:rPr lang="hu-HU" sz="3200" dirty="0"/>
              <a:t>a már jóváhagyott (vagy időközben jóváhagyásra kerülő) </a:t>
            </a:r>
            <a:r>
              <a:rPr lang="hu-HU" sz="3200" dirty="0" smtClean="0"/>
              <a:t>önkormányzati szabályozásokkal </a:t>
            </a:r>
            <a:r>
              <a:rPr lang="hu-HU" i="1" dirty="0"/>
              <a:t>(pl. helyi értékvédelem; környezetvédelmi- vagy a </a:t>
            </a:r>
            <a:r>
              <a:rPr lang="hu-HU" i="1" dirty="0" smtClean="0"/>
              <a:t>településképi rendelet </a:t>
            </a:r>
            <a:r>
              <a:rPr lang="hu-HU" i="1" dirty="0"/>
              <a:t>stb.)</a:t>
            </a:r>
          </a:p>
        </p:txBody>
      </p:sp>
    </p:spTree>
    <p:extLst>
      <p:ext uri="{BB962C8B-B14F-4D97-AF65-F5344CB8AC3E}">
        <p14:creationId xmlns:p14="http://schemas.microsoft.com/office/powerpoint/2010/main" val="2200719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dirty="0"/>
              <a:t>szöveges munkarész:</a:t>
            </a:r>
          </a:p>
          <a:p>
            <a:pPr algn="ctr">
              <a:buFontTx/>
              <a:buChar char="-"/>
            </a:pPr>
            <a:r>
              <a:rPr lang="hu-HU" b="1" u="sng" dirty="0" smtClean="0"/>
              <a:t>Helyi </a:t>
            </a:r>
            <a:r>
              <a:rPr lang="hu-HU" b="1" u="sng" dirty="0"/>
              <a:t>Építési Szabályzat (HÉSZ</a:t>
            </a:r>
            <a:r>
              <a:rPr lang="hu-HU" b="1" u="sng" dirty="0" smtClean="0"/>
              <a:t>)</a:t>
            </a:r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dirty="0"/>
              <a:t>rajzi munkarész:</a:t>
            </a:r>
          </a:p>
          <a:p>
            <a:pPr algn="ctr">
              <a:buFontTx/>
              <a:buChar char="-"/>
            </a:pPr>
            <a:r>
              <a:rPr lang="hu-HU" b="1" u="sng" dirty="0" smtClean="0"/>
              <a:t>Szabályozási </a:t>
            </a:r>
            <a:r>
              <a:rPr lang="hu-HU" b="1" u="sng" dirty="0"/>
              <a:t>tervlapok digitális </a:t>
            </a:r>
            <a:r>
              <a:rPr lang="hu-HU" b="1" u="sng" dirty="0" smtClean="0"/>
              <a:t>formában</a:t>
            </a:r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dirty="0"/>
              <a:t>alátámasztó munkarészek:</a:t>
            </a:r>
          </a:p>
          <a:p>
            <a:pPr algn="ctr">
              <a:buFontTx/>
              <a:buChar char="-"/>
            </a:pPr>
            <a:r>
              <a:rPr lang="hu-HU" b="1" u="sng" dirty="0" smtClean="0"/>
              <a:t>Helyi </a:t>
            </a:r>
            <a:r>
              <a:rPr lang="hu-HU" b="1" u="sng" dirty="0"/>
              <a:t>értékvédelmi vizsgálat </a:t>
            </a:r>
            <a:endParaRPr lang="hu-HU" b="1" u="sng" dirty="0" smtClean="0"/>
          </a:p>
          <a:p>
            <a:pPr algn="ctr">
              <a:buFontTx/>
              <a:buChar char="-"/>
            </a:pPr>
            <a:r>
              <a:rPr lang="hu-HU" b="1" u="sng" dirty="0" smtClean="0"/>
              <a:t>Kulturális </a:t>
            </a:r>
            <a:r>
              <a:rPr lang="hu-HU" b="1" u="sng" dirty="0"/>
              <a:t>örökségvédelmi hatástanulmány</a:t>
            </a:r>
          </a:p>
        </p:txBody>
      </p:sp>
    </p:spTree>
    <p:extLst>
      <p:ext uri="{BB962C8B-B14F-4D97-AF65-F5344CB8AC3E}">
        <p14:creationId xmlns:p14="http://schemas.microsoft.com/office/powerpoint/2010/main" val="2214149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8045"/>
            <a:ext cx="1722498" cy="1739722"/>
          </a:xfrm>
          <a:prstGeom prst="rect">
            <a:avLst/>
          </a:prstGeom>
        </p:spPr>
      </p:pic>
      <p:sp>
        <p:nvSpPr>
          <p:cNvPr id="5" name="Tartalom helye 2"/>
          <p:cNvSpPr txBox="1">
            <a:spLocks/>
          </p:cNvSpPr>
          <p:nvPr/>
        </p:nvSpPr>
        <p:spPr>
          <a:xfrm>
            <a:off x="838200" y="2819399"/>
            <a:ext cx="10515600" cy="3357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u-HU" sz="4400" dirty="0" smtClean="0"/>
              <a:t>Helyzetelemzés fő megállapításai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84695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 rotWithShape="1">
          <a:blip r:embed="rId2"/>
          <a:srcRect l="34127" t="12361" r="33024" b="14950"/>
          <a:stretch/>
        </p:blipFill>
        <p:spPr>
          <a:xfrm>
            <a:off x="2882900" y="0"/>
            <a:ext cx="5422900" cy="674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507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/>
              <a:t>Kunszentmárton a Tiszazug hagyományos központi szerepkörrel rendelkező városa, mely egyszerre viseli magán a fekvéséből fakadó perifériális jegyeket és a fekvéséből adódó, meglehetősen jó fejlődési potenciálokat.</a:t>
            </a:r>
          </a:p>
          <a:p>
            <a:pPr marL="0" indent="0" algn="just">
              <a:buNone/>
            </a:pPr>
            <a:r>
              <a:rPr lang="hu-HU" dirty="0"/>
              <a:t>A lehatárolás alapján a Kunszentmártoni várostérség települései: Kunszentmárton, Öcsöd, Szelevény, Csépa, Cserkeszőlő, Tiszasas, Tiszainoka, Tiszakürt, Nagyrév és </a:t>
            </a:r>
            <a:r>
              <a:rPr lang="hu-HU"/>
              <a:t>Cibakháza</a:t>
            </a:r>
            <a:r>
              <a:rPr lang="hu-HU" smtClean="0"/>
              <a:t>. 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6869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03200" y="609600"/>
            <a:ext cx="11684000" cy="602342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 err="1"/>
              <a:t>Kuszentmárton</a:t>
            </a:r>
            <a:r>
              <a:rPr lang="hu-HU" dirty="0"/>
              <a:t> körül, viszonylag közel több megyeszékhely </a:t>
            </a:r>
            <a:r>
              <a:rPr lang="hu-HU" dirty="0" smtClean="0"/>
              <a:t>található:</a:t>
            </a:r>
          </a:p>
          <a:p>
            <a:pPr algn="just"/>
            <a:r>
              <a:rPr lang="hu-HU" dirty="0" smtClean="0"/>
              <a:t>Szolnok 45 km, </a:t>
            </a:r>
          </a:p>
          <a:p>
            <a:pPr algn="just"/>
            <a:r>
              <a:rPr lang="hu-HU" dirty="0" smtClean="0"/>
              <a:t>Békéscsaba 75 km, </a:t>
            </a:r>
          </a:p>
          <a:p>
            <a:pPr algn="just"/>
            <a:r>
              <a:rPr lang="hu-HU" dirty="0" smtClean="0"/>
              <a:t>míg </a:t>
            </a:r>
            <a:r>
              <a:rPr lang="hu-HU" dirty="0"/>
              <a:t>Kecskemét 55 km távolságra van. </a:t>
            </a:r>
            <a:endParaRPr lang="hu-HU" dirty="0" smtClean="0"/>
          </a:p>
          <a:p>
            <a:pPr algn="just"/>
            <a:endParaRPr lang="hu-HU" dirty="0"/>
          </a:p>
          <a:p>
            <a:pPr marL="0" indent="0" algn="just">
              <a:buNone/>
            </a:pPr>
            <a:r>
              <a:rPr lang="hu-HU" dirty="0" smtClean="0"/>
              <a:t>Kunszentmárton </a:t>
            </a:r>
            <a:r>
              <a:rPr lang="hu-HU" dirty="0"/>
              <a:t>igazgatási területén találkozik a Kecskemétet Békéscsabával összekötő </a:t>
            </a:r>
            <a:r>
              <a:rPr lang="hu-HU" b="1" u="sng" dirty="0"/>
              <a:t>44. számú </a:t>
            </a:r>
            <a:r>
              <a:rPr lang="hu-HU" dirty="0"/>
              <a:t>és a Törökszentmiklóst Szentessel összekötő </a:t>
            </a:r>
            <a:r>
              <a:rPr lang="hu-HU" b="1" u="sng" dirty="0"/>
              <a:t>45. számú </a:t>
            </a:r>
            <a:r>
              <a:rPr lang="hu-HU" dirty="0"/>
              <a:t>főközlekedési út és a város fejlődése, térségi elérhetősége szempontjából meghatározó lesz az </a:t>
            </a:r>
            <a:r>
              <a:rPr lang="hu-HU" b="1" u="sng" dirty="0"/>
              <a:t>M44 gyorsforgalmi út</a:t>
            </a:r>
            <a:r>
              <a:rPr lang="hu-HU" dirty="0"/>
              <a:t>, mely Nagykőröst köti össze Békéscsabával, majd távlatban folytatódik Románia felé. </a:t>
            </a:r>
            <a:endParaRPr lang="hu-HU" dirty="0" smtClean="0"/>
          </a:p>
          <a:p>
            <a:pPr marL="0" indent="0" algn="just">
              <a:buNone/>
            </a:pPr>
            <a:r>
              <a:rPr lang="hu-HU" dirty="0" smtClean="0"/>
              <a:t>Jelenleg </a:t>
            </a:r>
            <a:r>
              <a:rPr lang="hu-HU" dirty="0"/>
              <a:t>a Tiszakürt – Kondoros közötti szakasz építése folyamatban van, mely a város gazdasági, turisztikai, logisztikai lehetőségei szempontjából kiemelt jelentőségű. A gyorsforgalmi út megépítésével lényegesen lerövidül mind Békéscsaba, mind Kecskemét megközelítési ideje. </a:t>
            </a:r>
          </a:p>
        </p:txBody>
      </p:sp>
    </p:spTree>
    <p:extLst>
      <p:ext uri="{BB962C8B-B14F-4D97-AF65-F5344CB8AC3E}">
        <p14:creationId xmlns:p14="http://schemas.microsoft.com/office/powerpoint/2010/main" val="3935545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2200" y="28797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94000" y="10541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1025" name="Kép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510852"/>
            <a:ext cx="6616700" cy="456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94000" y="5319068"/>
            <a:ext cx="47356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Lucida Sans Unicode" panose="020B0602030504020204" pitchFamily="34" charset="0"/>
              </a:rPr>
              <a:t>Lakónépesség száma az év végén (fő)</a:t>
            </a:r>
            <a:endParaRPr kumimoji="0" lang="hu-HU" alt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6461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27654059"/>
              </p:ext>
            </p:extLst>
          </p:nvPr>
        </p:nvGraphicFramePr>
        <p:xfrm>
          <a:off x="1193800" y="762000"/>
          <a:ext cx="885190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4483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730500" y="173355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892300" y="-92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2049" name="Kép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0" y="407987"/>
            <a:ext cx="6896100" cy="4755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442111" y="5250659"/>
            <a:ext cx="6346289" cy="87709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Lucida Sans Unicode" panose="020B0602030504020204" pitchFamily="34" charset="0"/>
              </a:rPr>
              <a:t>Öregségi mutató, (száz 0-14 évesre jutó 60-x éves)</a:t>
            </a:r>
            <a:endParaRPr kumimoji="0" lang="hu-HU" altLang="hu-H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97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" y="400050"/>
            <a:ext cx="12075458" cy="64579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200" b="1" dirty="0" smtClean="0">
                <a:solidFill>
                  <a:schemeClr val="accent6">
                    <a:lumMod val="50000"/>
                  </a:schemeClr>
                </a:solidFill>
              </a:rPr>
              <a:t>I. Településfejlesztési </a:t>
            </a:r>
            <a:r>
              <a:rPr lang="hu-HU" sz="3200" b="1" dirty="0">
                <a:solidFill>
                  <a:schemeClr val="accent6">
                    <a:lumMod val="50000"/>
                  </a:schemeClr>
                </a:solidFill>
              </a:rPr>
              <a:t>Koncepció (TK), Településszerkezeti terv és Helyi építési szabályzat és szabályozási </a:t>
            </a:r>
            <a:r>
              <a:rPr lang="hu-HU" sz="3200" b="1" dirty="0" smtClean="0">
                <a:solidFill>
                  <a:schemeClr val="accent6">
                    <a:lumMod val="50000"/>
                  </a:schemeClr>
                </a:solidFill>
              </a:rPr>
              <a:t>terv </a:t>
            </a:r>
            <a:r>
              <a:rPr lang="hu-HU" sz="3200" b="1" dirty="0">
                <a:solidFill>
                  <a:schemeClr val="accent6">
                    <a:lumMod val="50000"/>
                  </a:schemeClr>
                </a:solidFill>
              </a:rPr>
              <a:t>helye a területfejlesztési rendszerben</a:t>
            </a:r>
          </a:p>
          <a:p>
            <a:pPr marL="0" indent="0" algn="ctr">
              <a:buNone/>
            </a:pPr>
            <a:endParaRPr lang="hu-H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>II. 	Aktuális tervezés feladatai</a:t>
            </a:r>
          </a:p>
          <a:p>
            <a:pPr marL="0" indent="0" algn="ctr">
              <a:buNone/>
            </a:pPr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>Megalapozó Vizsgálat (MV)</a:t>
            </a:r>
          </a:p>
          <a:p>
            <a:pPr marL="0" indent="0" algn="ctr">
              <a:buNone/>
            </a:pPr>
            <a:endParaRPr lang="hu-HU" sz="3200" dirty="0" smtClean="0"/>
          </a:p>
          <a:p>
            <a:pPr marL="0" indent="0" algn="ctr">
              <a:buNone/>
            </a:pPr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>Településfejlesztési Koncepció (TK)</a:t>
            </a:r>
          </a:p>
          <a:p>
            <a:pPr marL="0" indent="0" algn="ctr">
              <a:buNone/>
            </a:pPr>
            <a:endParaRPr lang="hu-HU" sz="3200" dirty="0" smtClean="0"/>
          </a:p>
          <a:p>
            <a:pPr marL="0" indent="0" algn="ctr">
              <a:buNone/>
            </a:pPr>
            <a:r>
              <a:rPr lang="hu-HU" sz="3200" b="1" dirty="0">
                <a:solidFill>
                  <a:schemeClr val="accent1">
                    <a:lumMod val="50000"/>
                  </a:schemeClr>
                </a:solidFill>
              </a:rPr>
              <a:t>Településszerkezeti terv és Helyi építési szabályzat és szabályozási </a:t>
            </a:r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>terv</a:t>
            </a:r>
          </a:p>
          <a:p>
            <a:pPr marL="0" indent="0" algn="ctr">
              <a:buNone/>
            </a:pPr>
            <a:endParaRPr lang="hu-HU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III. 	Koncepció Fejlesztési Irányai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Lefelé nyíl 4"/>
          <p:cNvSpPr/>
          <p:nvPr/>
        </p:nvSpPr>
        <p:spPr>
          <a:xfrm>
            <a:off x="5876925" y="3305175"/>
            <a:ext cx="514350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Lefelé nyíl 5"/>
          <p:cNvSpPr/>
          <p:nvPr/>
        </p:nvSpPr>
        <p:spPr>
          <a:xfrm>
            <a:off x="5876925" y="4376737"/>
            <a:ext cx="51435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8426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24555" y="365125"/>
            <a:ext cx="13761545" cy="516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3073" name="Kép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246" y="323850"/>
            <a:ext cx="6238081" cy="430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094487" y="4760912"/>
            <a:ext cx="13761545" cy="100020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Lucida Sans Unicode" panose="020B0602030504020204" pitchFamily="34" charset="0"/>
              </a:rPr>
              <a:t>Természetes szaporodás, fogyás</a:t>
            </a:r>
            <a:endParaRPr kumimoji="0" lang="hu-HU" altLang="hu-H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885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79634" y="534924"/>
            <a:ext cx="14798566" cy="531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4097" name="Kép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100" y="252248"/>
            <a:ext cx="6705600" cy="462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48134" y="4876800"/>
            <a:ext cx="14798566" cy="78475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Vándorlási egyenleg (állandó, ideiglenes együtt)</a:t>
            </a:r>
            <a:endParaRPr kumimoji="0" lang="hu-HU" altLang="hu-H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657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88385" y="1645455"/>
            <a:ext cx="10559415" cy="5212545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3200" y="590549"/>
            <a:ext cx="12242800" cy="54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5121" name="Kép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051" y="403215"/>
            <a:ext cx="6617897" cy="4564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17600" y="4967282"/>
            <a:ext cx="12242800" cy="78475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Nyilvántartott álláskeresők aránya a munkaképes korú népesség százalékában (%)</a:t>
            </a:r>
            <a:endParaRPr kumimoji="0" lang="hu-HU" altLang="hu-H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903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652951"/>
              </p:ext>
            </p:extLst>
          </p:nvPr>
        </p:nvGraphicFramePr>
        <p:xfrm>
          <a:off x="957943" y="750435"/>
          <a:ext cx="10247086" cy="23481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22695"/>
                <a:gridCol w="5124391"/>
              </a:tblGrid>
              <a:tr h="301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 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2014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1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Magyarország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781.783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1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Kunszentmártoni járás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560.830</a:t>
                      </a:r>
                      <a:endParaRPr lang="hu-H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02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Jász – Nagykun – Szolnok megyei járásközpontok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767.627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1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Kunszentmárton</a:t>
                      </a:r>
                      <a:endParaRPr lang="hu-H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667.111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190099"/>
              </p:ext>
            </p:extLst>
          </p:nvPr>
        </p:nvGraphicFramePr>
        <p:xfrm>
          <a:off x="957943" y="3294223"/>
          <a:ext cx="10247086" cy="3228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51196"/>
                <a:gridCol w="1308487"/>
                <a:gridCol w="1687403"/>
              </a:tblGrid>
              <a:tr h="4715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Egy lakosra jutó nettó belföldi jövedelem (Ft)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2014.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lakónépesség (2014.)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56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Jászberény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868.003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26.372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56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Jászapáti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628.127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8.442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56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Tiszafüred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691.350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11.091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56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Kunhegyes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576.402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7.645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56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Szolnok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898.860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72.786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56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Törökszentmiklós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649.975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20.626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56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Karcag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624.672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20.163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56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Mezőtúr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643.723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16.675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56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Kunszentmárton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677.111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8.484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692400" y="293235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Egy lakosra jutó nettó belföldi jövedelem (Ft)</a:t>
            </a:r>
            <a:endParaRPr kumimoji="0" lang="hu-HU" altLang="hu-H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15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17500" y="317500"/>
            <a:ext cx="11685814" cy="58594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u-HU" b="1" dirty="0" smtClean="0"/>
              <a:t>IPARI </a:t>
            </a:r>
            <a:r>
              <a:rPr lang="hu-HU" b="1" dirty="0"/>
              <a:t>PARK:</a:t>
            </a:r>
          </a:p>
          <a:p>
            <a:pPr marL="0" indent="0" algn="just">
              <a:buNone/>
            </a:pPr>
            <a:r>
              <a:rPr lang="hu-HU" dirty="0"/>
              <a:t>30 </a:t>
            </a:r>
            <a:r>
              <a:rPr lang="hu-HU" dirty="0" err="1"/>
              <a:t>ha-os</a:t>
            </a:r>
            <a:r>
              <a:rPr lang="hu-HU" dirty="0"/>
              <a:t> </a:t>
            </a:r>
            <a:r>
              <a:rPr lang="hu-HU" dirty="0" smtClean="0"/>
              <a:t>területen, az </a:t>
            </a:r>
            <a:r>
              <a:rPr lang="hu-HU" dirty="0"/>
              <a:t>infrastruktúra kiépítése 100%-os</a:t>
            </a:r>
          </a:p>
          <a:p>
            <a:pPr marL="0" indent="0" algn="just">
              <a:buNone/>
            </a:pPr>
            <a:r>
              <a:rPr lang="hu-HU" dirty="0"/>
              <a:t>A Kunszentmártoni Ipari Park és Logisztikai Szolgáltató Központ 2000-ben kapta meg az Ipari Park címet. </a:t>
            </a:r>
          </a:p>
          <a:p>
            <a:pPr marL="0" indent="0" algn="just">
              <a:buNone/>
            </a:pPr>
            <a:r>
              <a:rPr lang="hu-HU" dirty="0"/>
              <a:t>A terület különlegessége, hogy nem csak ipari park, hanem logisztikai központ is egyben.</a:t>
            </a:r>
          </a:p>
          <a:p>
            <a:pPr marL="0" indent="0" algn="just">
              <a:buNone/>
            </a:pPr>
            <a:r>
              <a:rPr lang="hu-HU" dirty="0" smtClean="0"/>
              <a:t>Szabad </a:t>
            </a:r>
            <a:r>
              <a:rPr lang="hu-HU" dirty="0"/>
              <a:t>vállalkozási zóna nyújtotta lehetőségek</a:t>
            </a:r>
          </a:p>
          <a:p>
            <a:pPr marL="0" indent="0" algn="just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dirty="0" smtClean="0"/>
              <a:t>Betelepült </a:t>
            </a:r>
            <a:r>
              <a:rPr lang="hu-HU" dirty="0"/>
              <a:t>vállalkozások</a:t>
            </a:r>
          </a:p>
          <a:p>
            <a:pPr marL="0" indent="0" algn="just">
              <a:buNone/>
            </a:pPr>
            <a:endParaRPr lang="hu-HU" dirty="0"/>
          </a:p>
          <a:p>
            <a:pPr algn="just"/>
            <a:r>
              <a:rPr lang="hu-HU" dirty="0" err="1"/>
              <a:t>Nief</a:t>
            </a:r>
            <a:r>
              <a:rPr lang="hu-HU" dirty="0"/>
              <a:t> </a:t>
            </a:r>
            <a:r>
              <a:rPr lang="hu-HU" dirty="0" err="1"/>
              <a:t>Plastic</a:t>
            </a:r>
            <a:r>
              <a:rPr lang="hu-HU" dirty="0"/>
              <a:t> Hungary Kft. </a:t>
            </a:r>
            <a:r>
              <a:rPr lang="hu-HU" i="1" dirty="0"/>
              <a:t>(műanyag termékek gyártása)</a:t>
            </a:r>
          </a:p>
          <a:p>
            <a:pPr algn="just"/>
            <a:r>
              <a:rPr lang="hu-HU" dirty="0" err="1"/>
              <a:t>Interplex</a:t>
            </a:r>
            <a:r>
              <a:rPr lang="hu-HU" dirty="0"/>
              <a:t> Hungary Kft. </a:t>
            </a:r>
            <a:r>
              <a:rPr lang="hu-HU" i="1" dirty="0"/>
              <a:t>(fémmegmunkálás, fémfeldolgozás)</a:t>
            </a:r>
          </a:p>
          <a:p>
            <a:pPr algn="just"/>
            <a:r>
              <a:rPr lang="hu-HU" dirty="0" err="1"/>
              <a:t>Euraseal</a:t>
            </a:r>
            <a:r>
              <a:rPr lang="hu-HU" dirty="0"/>
              <a:t> Bt. </a:t>
            </a:r>
            <a:r>
              <a:rPr lang="hu-HU" i="1" dirty="0"/>
              <a:t>(autóipari beszállító vállalkozás, fém alkatrészek gyártása)</a:t>
            </a:r>
          </a:p>
          <a:p>
            <a:pPr algn="just"/>
            <a:r>
              <a:rPr lang="hu-HU" dirty="0" err="1"/>
              <a:t>Recymet</a:t>
            </a:r>
            <a:r>
              <a:rPr lang="hu-HU" dirty="0"/>
              <a:t> </a:t>
            </a:r>
            <a:r>
              <a:rPr lang="hu-HU" dirty="0" err="1"/>
              <a:t>Indrustries</a:t>
            </a:r>
            <a:r>
              <a:rPr lang="hu-HU" dirty="0"/>
              <a:t> Kft. </a:t>
            </a:r>
            <a:r>
              <a:rPr lang="hu-HU" i="1" dirty="0"/>
              <a:t>(fémáru szerelvény, fűtési berendezés nagykereskedelem)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7337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819399"/>
            <a:ext cx="10515600" cy="3357563"/>
          </a:xfrm>
        </p:spPr>
        <p:txBody>
          <a:bodyPr/>
          <a:lstStyle/>
          <a:p>
            <a:pPr marL="0" indent="0" algn="ctr">
              <a:buNone/>
            </a:pPr>
            <a:r>
              <a:rPr lang="hu-HU" sz="4400" dirty="0"/>
              <a:t>III. 	Koncepció Fejlesztési Irányai</a:t>
            </a:r>
          </a:p>
          <a:p>
            <a:endParaRPr lang="hu-HU" dirty="0"/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8045"/>
            <a:ext cx="1722498" cy="173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990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/>
          <p:cNvSpPr txBox="1">
            <a:spLocks noGrp="1"/>
          </p:cNvSpPr>
          <p:nvPr>
            <p:ph idx="1"/>
          </p:nvPr>
        </p:nvSpPr>
        <p:spPr>
          <a:xfrm>
            <a:off x="666750" y="2835275"/>
            <a:ext cx="105156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hu-HU" sz="4800" b="1" dirty="0" smtClean="0"/>
              <a:t>Településfejlesztési </a:t>
            </a:r>
            <a:r>
              <a:rPr lang="hu-HU" sz="4800" b="1" dirty="0"/>
              <a:t>elvek</a:t>
            </a:r>
          </a:p>
        </p:txBody>
      </p:sp>
      <p:pic>
        <p:nvPicPr>
          <p:cNvPr id="5" name="Kép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371564"/>
            <a:ext cx="1722498" cy="173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42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38150" y="963325"/>
            <a:ext cx="11525250" cy="5741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hu-HU" sz="2800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Fenntartható növekedés:</a:t>
            </a:r>
            <a:r>
              <a:rPr lang="hu-HU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Környezetileg fenntartható növekedés elősegítése, amely elsősorban a meglévő erőforrások hatékonyabb felhasználását, a környezetbarát városfejlesztést </a:t>
            </a:r>
            <a:r>
              <a:rPr lang="hu-HU" sz="28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segíti:</a:t>
            </a:r>
            <a:endParaRPr lang="hu-H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384184"/>
              </a:buClr>
              <a:buFont typeface="Wingdings" panose="05000000000000000000" pitchFamily="2" charset="2"/>
              <a:buChar char=""/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város fejlesztési koncepciója a klímabarát növekedést alapelvnek tekinti. Bármilyen fejlesztés is valósul meg a jövőben, az bizonyíthatóan járuljon hozzá a fenntartható fejlődéshez, csökkentse a környezeti terhelést.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384184"/>
              </a:buClr>
              <a:buFont typeface="Wingdings" panose="05000000000000000000" pitchFamily="2" charset="2"/>
              <a:buChar char=""/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Fenntartható építés, a fenntartható építés-technológia alkalmazása a városfejlesztés során.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384184"/>
              </a:buClr>
              <a:buFont typeface="Wingdings" panose="05000000000000000000" pitchFamily="2" charset="2"/>
              <a:buChar char=""/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Környezetbarát iparfejlesztés a gazdaságfejlesztés kapcsán. </a:t>
            </a:r>
          </a:p>
          <a:p>
            <a:pPr algn="just"/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fenntartható társadalom és gazdaság elveit saját környezetükben, a realitások talaján kis lépésenként az egyes fejlesztési projektekben valósággá tenni. </a:t>
            </a:r>
            <a:endParaRPr lang="hu-HU" sz="28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628650" y="247650"/>
            <a:ext cx="11144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/>
              <a:t>Településfejlesztési </a:t>
            </a:r>
            <a:r>
              <a:rPr lang="hu-HU" sz="3600" b="1" dirty="0"/>
              <a:t>elvek</a:t>
            </a:r>
          </a:p>
        </p:txBody>
      </p:sp>
    </p:spTree>
    <p:extLst>
      <p:ext uri="{BB962C8B-B14F-4D97-AF65-F5344CB8AC3E}">
        <p14:creationId xmlns:p14="http://schemas.microsoft.com/office/powerpoint/2010/main" val="120135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46635604"/>
              </p:ext>
            </p:extLst>
          </p:nvPr>
        </p:nvGraphicFramePr>
        <p:xfrm>
          <a:off x="323850" y="1085850"/>
          <a:ext cx="11182350" cy="4724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040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3200" b="1" u="sng" dirty="0"/>
              <a:t>Harmonikus növekedés:</a:t>
            </a:r>
            <a:r>
              <a:rPr lang="hu-HU" sz="3200" dirty="0"/>
              <a:t> </a:t>
            </a:r>
            <a:endParaRPr lang="hu-HU" sz="3200" dirty="0" smtClean="0"/>
          </a:p>
          <a:p>
            <a:pPr marL="0" indent="0" algn="just">
              <a:buNone/>
            </a:pPr>
            <a:r>
              <a:rPr lang="hu-HU" sz="3200" dirty="0" smtClean="0"/>
              <a:t>Kunszentmárton Város </a:t>
            </a:r>
            <a:r>
              <a:rPr lang="hu-HU" sz="3200" dirty="0"/>
              <a:t>fejlesztése során kiemelt szempont a harmonikus társadalmi, gazdasági és területi fejlődés elve (</a:t>
            </a:r>
            <a:r>
              <a:rPr lang="hu-HU" sz="3200" b="1" i="1" dirty="0"/>
              <a:t>közösségi szemlélet és szolidaritás</a:t>
            </a:r>
            <a:r>
              <a:rPr lang="hu-HU" sz="3200" dirty="0"/>
              <a:t>). A városi fejlesztések során figyelembe kell venni az eltérő fejlettségű városrészek, eltérő életminőségű társadalmát. A területi kohézió, a hátrányok mérséklése, a szolidaritás mind olyan alapelvek, amelyek lehetővé teszi, hogy </a:t>
            </a:r>
            <a:r>
              <a:rPr lang="hu-HU" sz="3200" dirty="0" err="1" smtClean="0"/>
              <a:t>KunszentmártonVáros</a:t>
            </a:r>
            <a:r>
              <a:rPr lang="hu-HU" sz="3200" dirty="0" smtClean="0"/>
              <a:t> </a:t>
            </a:r>
            <a:r>
              <a:rPr lang="hu-HU" sz="3200" dirty="0"/>
              <a:t>elkülönülő városrészei ne ellentmondásosan fejlődjenek. </a:t>
            </a:r>
          </a:p>
          <a:p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628650" y="247650"/>
            <a:ext cx="11144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/>
              <a:t>Településfejlesztési </a:t>
            </a:r>
            <a:r>
              <a:rPr lang="hu-HU" sz="3600" b="1" dirty="0"/>
              <a:t>elvek</a:t>
            </a:r>
          </a:p>
        </p:txBody>
      </p:sp>
    </p:spTree>
    <p:extLst>
      <p:ext uri="{BB962C8B-B14F-4D97-AF65-F5344CB8AC3E}">
        <p14:creationId xmlns:p14="http://schemas.microsoft.com/office/powerpoint/2010/main" val="31345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57250" indent="-857250" algn="ctr">
              <a:buAutoNum type="romanUcPeriod"/>
            </a:pPr>
            <a:r>
              <a:rPr lang="hu-HU" sz="4000" b="1" dirty="0" smtClean="0">
                <a:solidFill>
                  <a:schemeClr val="accent6">
                    <a:lumMod val="50000"/>
                  </a:schemeClr>
                </a:solidFill>
              </a:rPr>
              <a:t>Településfejlesztési </a:t>
            </a:r>
            <a:r>
              <a:rPr lang="hu-HU" sz="4000" b="1" dirty="0">
                <a:solidFill>
                  <a:schemeClr val="accent6">
                    <a:lumMod val="50000"/>
                  </a:schemeClr>
                </a:solidFill>
              </a:rPr>
              <a:t>Koncepció (TK) </a:t>
            </a:r>
            <a:endParaRPr lang="hu-HU" sz="4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4000" b="1" dirty="0" smtClean="0">
                <a:solidFill>
                  <a:schemeClr val="accent6">
                    <a:lumMod val="50000"/>
                  </a:schemeClr>
                </a:solidFill>
              </a:rPr>
              <a:t>és </a:t>
            </a:r>
          </a:p>
          <a:p>
            <a:pPr marL="0" indent="0" algn="ctr">
              <a:buNone/>
            </a:pPr>
            <a:r>
              <a:rPr lang="hu-HU" sz="4000" b="1" dirty="0">
                <a:solidFill>
                  <a:schemeClr val="accent6">
                    <a:lumMod val="50000"/>
                  </a:schemeClr>
                </a:solidFill>
              </a:rPr>
              <a:t>Településszerkezeti terv és Helyi építési szabályzat és szabályozási terv </a:t>
            </a:r>
            <a:endParaRPr lang="hu-HU" sz="4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hu-HU" sz="4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4000" b="1" dirty="0" smtClean="0">
                <a:solidFill>
                  <a:schemeClr val="accent6">
                    <a:lumMod val="50000"/>
                  </a:schemeClr>
                </a:solidFill>
              </a:rPr>
              <a:t>helye </a:t>
            </a:r>
            <a:r>
              <a:rPr lang="hu-HU" sz="4000" b="1" dirty="0">
                <a:solidFill>
                  <a:schemeClr val="accent6">
                    <a:lumMod val="50000"/>
                  </a:schemeClr>
                </a:solidFill>
              </a:rPr>
              <a:t>a területfejlesztési rendszerben</a:t>
            </a:r>
          </a:p>
          <a:p>
            <a:endParaRPr lang="hu-HU" dirty="0"/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79464"/>
            <a:ext cx="1722498" cy="173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776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74528935"/>
              </p:ext>
            </p:extLst>
          </p:nvPr>
        </p:nvGraphicFramePr>
        <p:xfrm>
          <a:off x="323850" y="1085850"/>
          <a:ext cx="11182350" cy="4724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8227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09550" y="893980"/>
            <a:ext cx="11563350" cy="56592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b="1" u="sng" dirty="0"/>
              <a:t>Integrált fejlődés:</a:t>
            </a:r>
            <a:r>
              <a:rPr lang="hu-HU" b="1" dirty="0"/>
              <a:t> </a:t>
            </a:r>
            <a:endParaRPr lang="hu-HU" b="1" dirty="0" smtClean="0"/>
          </a:p>
          <a:p>
            <a:pPr marL="0" indent="0" algn="just">
              <a:buNone/>
            </a:pPr>
            <a:r>
              <a:rPr lang="hu-HU" dirty="0" smtClean="0"/>
              <a:t>Az </a:t>
            </a:r>
            <a:r>
              <a:rPr lang="hu-HU" dirty="0"/>
              <a:t>integrált megközelítés egyszerre tartalmazza a fizikai és az ágazati szemléletet. Az integrált fejlesztési szemlélet legfőbb alapelemei a következők:</a:t>
            </a:r>
          </a:p>
          <a:p>
            <a:pPr marL="0" lvl="0" indent="0" algn="just">
              <a:buNone/>
            </a:pPr>
            <a:r>
              <a:rPr lang="hu-HU" dirty="0"/>
              <a:t>Olyan fejlesztésekre van szükség, amelyek egyszerre járulnak hozza a város fizikai, társadalmi, gazdasági, környezeti és műszaki környezetének fejlődéséhez.</a:t>
            </a:r>
            <a:r>
              <a:rPr lang="hu-HU" b="1" dirty="0"/>
              <a:t> </a:t>
            </a:r>
            <a:endParaRPr lang="hu-HU" dirty="0"/>
          </a:p>
          <a:p>
            <a:pPr marL="0" lvl="0" indent="0" algn="just">
              <a:buNone/>
            </a:pPr>
            <a:r>
              <a:rPr lang="hu-HU" dirty="0"/>
              <a:t>Az infrastruktúrák kizárólagos fejlesztése helyett, olyan városi fejlesztéspolitika bontakozzon ki, amely a „</a:t>
            </a:r>
            <a:r>
              <a:rPr lang="hu-HU" dirty="0" err="1"/>
              <a:t>soft</a:t>
            </a:r>
            <a:r>
              <a:rPr lang="hu-HU" dirty="0"/>
              <a:t>” beavatkozási típusokat is kiemelten kezeli.</a:t>
            </a:r>
            <a:r>
              <a:rPr lang="hu-HU" b="1" dirty="0"/>
              <a:t> </a:t>
            </a:r>
            <a:endParaRPr lang="hu-HU" dirty="0"/>
          </a:p>
          <a:p>
            <a:pPr marL="0" lvl="0" indent="0" algn="just">
              <a:buNone/>
            </a:pPr>
            <a:r>
              <a:rPr lang="hu-HU" dirty="0"/>
              <a:t>A pontszerű</a:t>
            </a:r>
            <a:r>
              <a:rPr lang="hu-HU" b="1" dirty="0"/>
              <a:t> </a:t>
            </a:r>
            <a:r>
              <a:rPr lang="hu-HU" dirty="0"/>
              <a:t>fejlesztések helyett, a komplex, egymással </a:t>
            </a:r>
            <a:r>
              <a:rPr lang="hu-HU" dirty="0" err="1"/>
              <a:t>szinergikus</a:t>
            </a:r>
            <a:r>
              <a:rPr lang="hu-HU" dirty="0"/>
              <a:t> hatással bíró fejlesztéseket kell előtérbe helyezni. </a:t>
            </a:r>
          </a:p>
          <a:p>
            <a:pPr marL="0" lvl="0" indent="0" algn="just">
              <a:buNone/>
            </a:pPr>
            <a:r>
              <a:rPr lang="hu-HU" dirty="0"/>
              <a:t>Az integrált fejlesztési szemlélet része, hogy a városfejlesztési politikában az önkormányzati fejlesztések ösztönzik a magánerő, magántőke mobilizálását. 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628650" y="247650"/>
            <a:ext cx="11144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/>
              <a:t>Településfejlesztési </a:t>
            </a:r>
            <a:r>
              <a:rPr lang="hu-HU" sz="3600" b="1" dirty="0"/>
              <a:t>elvek</a:t>
            </a:r>
          </a:p>
        </p:txBody>
      </p:sp>
    </p:spTree>
    <p:extLst>
      <p:ext uri="{BB962C8B-B14F-4D97-AF65-F5344CB8AC3E}">
        <p14:creationId xmlns:p14="http://schemas.microsoft.com/office/powerpoint/2010/main" val="3954151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37449366"/>
              </p:ext>
            </p:extLst>
          </p:nvPr>
        </p:nvGraphicFramePr>
        <p:xfrm>
          <a:off x="323850" y="1085850"/>
          <a:ext cx="11182350" cy="4724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3520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3200" b="1" u="sng" dirty="0"/>
              <a:t>Versenyképes fejlődés:</a:t>
            </a:r>
            <a:r>
              <a:rPr lang="hu-HU" sz="3200" b="1" dirty="0"/>
              <a:t> </a:t>
            </a:r>
            <a:endParaRPr lang="hu-HU" sz="3200" b="1" dirty="0" smtClean="0"/>
          </a:p>
          <a:p>
            <a:pPr marL="0" indent="0" algn="just">
              <a:buNone/>
            </a:pPr>
            <a:r>
              <a:rPr lang="hu-HU" sz="3200" dirty="0" smtClean="0"/>
              <a:t>A </a:t>
            </a:r>
            <a:r>
              <a:rPr lang="hu-HU" sz="3200" dirty="0"/>
              <a:t>városfejlesztése során kiemelten kell azokra a területekre fókuszálni, ahol </a:t>
            </a:r>
            <a:r>
              <a:rPr lang="hu-HU" sz="3200" dirty="0" smtClean="0"/>
              <a:t>Kunszentmárton Város </a:t>
            </a:r>
            <a:r>
              <a:rPr lang="hu-HU" sz="3200" dirty="0"/>
              <a:t>komparatív előnyei, vagyis egyedi adottságain alapuló versenyelőnyei vannak.</a:t>
            </a:r>
            <a:r>
              <a:rPr lang="hu-HU" sz="3200" b="1" dirty="0"/>
              <a:t> </a:t>
            </a:r>
            <a:r>
              <a:rPr lang="hu-HU" sz="3200" dirty="0"/>
              <a:t>Ezeknek a területeknek a fejlesztésével biztosítható, hogy stabilizálódjanak és kibontakozzanak a város tartós versenyelőnyei.</a:t>
            </a:r>
            <a:r>
              <a:rPr lang="hu-HU" sz="3200" b="1" dirty="0"/>
              <a:t> </a:t>
            </a:r>
            <a:r>
              <a:rPr lang="hu-HU" sz="3200" dirty="0" smtClean="0"/>
              <a:t>Kunszentmárton Város </a:t>
            </a:r>
            <a:r>
              <a:rPr lang="hu-HU" sz="3200" dirty="0"/>
              <a:t>esetében komparatív előnyként </a:t>
            </a:r>
            <a:r>
              <a:rPr lang="hu-HU" sz="3200" dirty="0" smtClean="0"/>
              <a:t>az Ipari Parkban, a </a:t>
            </a:r>
            <a:r>
              <a:rPr lang="hu-HU" sz="3200" dirty="0"/>
              <a:t>mezőgazdaságban és a turisztikában rejlő potenciál azonosítható be. </a:t>
            </a:r>
          </a:p>
          <a:p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628650" y="247650"/>
            <a:ext cx="11144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/>
              <a:t>Településfejlesztési </a:t>
            </a:r>
            <a:r>
              <a:rPr lang="hu-HU" sz="3600" b="1" dirty="0"/>
              <a:t>elvek</a:t>
            </a:r>
          </a:p>
        </p:txBody>
      </p:sp>
    </p:spTree>
    <p:extLst>
      <p:ext uri="{BB962C8B-B14F-4D97-AF65-F5344CB8AC3E}">
        <p14:creationId xmlns:p14="http://schemas.microsoft.com/office/powerpoint/2010/main" val="2555125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65638220"/>
              </p:ext>
            </p:extLst>
          </p:nvPr>
        </p:nvGraphicFramePr>
        <p:xfrm>
          <a:off x="323850" y="1085850"/>
          <a:ext cx="11182350" cy="4724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6512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3352799"/>
            <a:ext cx="10515600" cy="2824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4800" b="1" dirty="0" smtClean="0"/>
              <a:t>Átfogó célok </a:t>
            </a:r>
            <a:endParaRPr lang="hu-HU" sz="4800" b="1" dirty="0"/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3014"/>
            <a:ext cx="1722498" cy="173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664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abadkézi sokszög 3"/>
          <p:cNvSpPr>
            <a:spLocks/>
          </p:cNvSpPr>
          <p:nvPr/>
        </p:nvSpPr>
        <p:spPr bwMode="auto">
          <a:xfrm>
            <a:off x="704849" y="466407"/>
            <a:ext cx="10800000" cy="900000"/>
          </a:xfrm>
          <a:custGeom>
            <a:avLst/>
            <a:gdLst>
              <a:gd name="T0" fmla="*/ 162039 w 1188000"/>
              <a:gd name="T1" fmla="*/ 0 h 972000"/>
              <a:gd name="T2" fmla="*/ 1188255 w 1188000"/>
              <a:gd name="T3" fmla="*/ 0 h 972000"/>
              <a:gd name="T4" fmla="*/ 1188255 w 1188000"/>
              <a:gd name="T5" fmla="*/ 0 h 972000"/>
              <a:gd name="T6" fmla="*/ 1188255 w 1188000"/>
              <a:gd name="T7" fmla="*/ 810459 h 972000"/>
              <a:gd name="T8" fmla="*/ 1026216 w 1188000"/>
              <a:gd name="T9" fmla="*/ 972555 h 972000"/>
              <a:gd name="T10" fmla="*/ 0 w 1188000"/>
              <a:gd name="T11" fmla="*/ 972555 h 972000"/>
              <a:gd name="T12" fmla="*/ 0 w 1188000"/>
              <a:gd name="T13" fmla="*/ 972555 h 972000"/>
              <a:gd name="T14" fmla="*/ 0 w 1188000"/>
              <a:gd name="T15" fmla="*/ 162096 h 972000"/>
              <a:gd name="T16" fmla="*/ 162039 w 1188000"/>
              <a:gd name="T17" fmla="*/ 0 h 972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88000"/>
              <a:gd name="T28" fmla="*/ 0 h 972000"/>
              <a:gd name="T29" fmla="*/ 1188000 w 1188000"/>
              <a:gd name="T30" fmla="*/ 972000 h 972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88000" h="972000">
                <a:moveTo>
                  <a:pt x="162003" y="0"/>
                </a:moveTo>
                <a:lnTo>
                  <a:pt x="1188000" y="0"/>
                </a:lnTo>
                <a:lnTo>
                  <a:pt x="1188000" y="809997"/>
                </a:lnTo>
                <a:cubicBezTo>
                  <a:pt x="1188000" y="899469"/>
                  <a:pt x="1115469" y="972000"/>
                  <a:pt x="1025997" y="972000"/>
                </a:cubicBezTo>
                <a:lnTo>
                  <a:pt x="0" y="972000"/>
                </a:lnTo>
                <a:lnTo>
                  <a:pt x="0" y="162003"/>
                </a:lnTo>
                <a:cubicBezTo>
                  <a:pt x="0" y="72531"/>
                  <a:pt x="72531" y="0"/>
                  <a:pt x="162003" y="0"/>
                </a:cubicBezTo>
                <a:close/>
              </a:path>
            </a:pathLst>
          </a:custGeom>
          <a:solidFill>
            <a:srgbClr val="FF0000"/>
          </a:solidFill>
          <a:ln w="6350">
            <a:solidFill>
              <a:schemeClr val="accent6">
                <a:lumMod val="100000"/>
                <a:lumOff val="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Gazdagodó Város</a:t>
            </a:r>
            <a:endParaRPr lang="hu-H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704849" y="1933271"/>
            <a:ext cx="10800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„Gazdagodó Város” átfogó cél Kunszentmárton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versenyképes gazdaság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ának kialakítását és megerősítését,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értékteremtő foglalkoztatottság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megteremtését, a megye jelentős másodvonalas gazdasági központjaként mikro-kapcsolati súlypontiságát megerősítését valamint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mikro - gazdasági integráció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jának megvalósítását rögzíti</a:t>
            </a:r>
            <a:r>
              <a:rPr lang="hu-H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43977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abadkézi sokszög 3"/>
          <p:cNvSpPr>
            <a:spLocks/>
          </p:cNvSpPr>
          <p:nvPr/>
        </p:nvSpPr>
        <p:spPr bwMode="auto">
          <a:xfrm>
            <a:off x="704849" y="504507"/>
            <a:ext cx="10800000" cy="900000"/>
          </a:xfrm>
          <a:custGeom>
            <a:avLst/>
            <a:gdLst>
              <a:gd name="T0" fmla="*/ 162039 w 1188000"/>
              <a:gd name="T1" fmla="*/ 0 h 972000"/>
              <a:gd name="T2" fmla="*/ 1188255 w 1188000"/>
              <a:gd name="T3" fmla="*/ 0 h 972000"/>
              <a:gd name="T4" fmla="*/ 1188255 w 1188000"/>
              <a:gd name="T5" fmla="*/ 0 h 972000"/>
              <a:gd name="T6" fmla="*/ 1188255 w 1188000"/>
              <a:gd name="T7" fmla="*/ 810459 h 972000"/>
              <a:gd name="T8" fmla="*/ 1026216 w 1188000"/>
              <a:gd name="T9" fmla="*/ 972555 h 972000"/>
              <a:gd name="T10" fmla="*/ 0 w 1188000"/>
              <a:gd name="T11" fmla="*/ 972555 h 972000"/>
              <a:gd name="T12" fmla="*/ 0 w 1188000"/>
              <a:gd name="T13" fmla="*/ 972555 h 972000"/>
              <a:gd name="T14" fmla="*/ 0 w 1188000"/>
              <a:gd name="T15" fmla="*/ 162096 h 972000"/>
              <a:gd name="T16" fmla="*/ 162039 w 1188000"/>
              <a:gd name="T17" fmla="*/ 0 h 972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88000"/>
              <a:gd name="T28" fmla="*/ 0 h 972000"/>
              <a:gd name="T29" fmla="*/ 1188000 w 1188000"/>
              <a:gd name="T30" fmla="*/ 972000 h 972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88000" h="972000">
                <a:moveTo>
                  <a:pt x="162003" y="0"/>
                </a:moveTo>
                <a:lnTo>
                  <a:pt x="1188000" y="0"/>
                </a:lnTo>
                <a:lnTo>
                  <a:pt x="1188000" y="809997"/>
                </a:lnTo>
                <a:cubicBezTo>
                  <a:pt x="1188000" y="899469"/>
                  <a:pt x="1115469" y="972000"/>
                  <a:pt x="1025997" y="972000"/>
                </a:cubicBezTo>
                <a:lnTo>
                  <a:pt x="0" y="972000"/>
                </a:lnTo>
                <a:lnTo>
                  <a:pt x="0" y="162003"/>
                </a:lnTo>
                <a:cubicBezTo>
                  <a:pt x="0" y="72531"/>
                  <a:pt x="72531" y="0"/>
                  <a:pt x="162003" y="0"/>
                </a:cubicBezTo>
                <a:close/>
              </a:path>
            </a:pathLst>
          </a:custGeom>
          <a:solidFill>
            <a:srgbClr val="FF0000"/>
          </a:solidFill>
          <a:ln w="6350">
            <a:solidFill>
              <a:schemeClr val="accent6">
                <a:lumMod val="100000"/>
                <a:lumOff val="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Gazdagodó Város</a:t>
            </a:r>
            <a:endParaRPr lang="hu-H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Lekerekített téglalap 4"/>
          <p:cNvSpPr/>
          <p:nvPr/>
        </p:nvSpPr>
        <p:spPr>
          <a:xfrm>
            <a:off x="704849" y="1762260"/>
            <a:ext cx="10800000" cy="1241880"/>
          </a:xfrm>
          <a:prstGeom prst="roundRect">
            <a:avLst/>
          </a:prstGeom>
          <a:solidFill>
            <a:srgbClr val="CC0000">
              <a:alpha val="8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1.1. Korszerű</a:t>
            </a:r>
            <a:r>
              <a:rPr lang="hu-HU" sz="2800" dirty="0"/>
              <a:t>, hatékony ipar (jellemzően a mezőgazdaság/élelmiszergazdaság terén mezőgazdasági feldolgozó ipar</a:t>
            </a:r>
            <a:r>
              <a:rPr lang="hu-HU" sz="2800" dirty="0" smtClean="0"/>
              <a:t>) valamint az Ipari Park fejlesztése</a:t>
            </a:r>
            <a:endParaRPr lang="hu-HU" sz="2800" dirty="0"/>
          </a:p>
        </p:txBody>
      </p:sp>
      <p:sp>
        <p:nvSpPr>
          <p:cNvPr id="6" name="Lekerekített téglalap 5"/>
          <p:cNvSpPr/>
          <p:nvPr/>
        </p:nvSpPr>
        <p:spPr>
          <a:xfrm>
            <a:off x="704849" y="3247085"/>
            <a:ext cx="10800000" cy="954000"/>
          </a:xfrm>
          <a:prstGeom prst="roundRect">
            <a:avLst/>
          </a:prstGeom>
          <a:solidFill>
            <a:srgbClr val="CC0000">
              <a:alpha val="8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1.2. </a:t>
            </a:r>
            <a:r>
              <a:rPr lang="hu-HU" sz="2800" dirty="0"/>
              <a:t>Több lábon álló (diverzifikált) gazdaság</a:t>
            </a:r>
          </a:p>
        </p:txBody>
      </p:sp>
      <p:sp>
        <p:nvSpPr>
          <p:cNvPr id="7" name="Lekerekített téglalap 6"/>
          <p:cNvSpPr/>
          <p:nvPr/>
        </p:nvSpPr>
        <p:spPr>
          <a:xfrm>
            <a:off x="704849" y="4392248"/>
            <a:ext cx="10800000" cy="978070"/>
          </a:xfrm>
          <a:prstGeom prst="roundRect">
            <a:avLst/>
          </a:prstGeom>
          <a:solidFill>
            <a:srgbClr val="CC0000">
              <a:alpha val="8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1.3. </a:t>
            </a:r>
            <a:r>
              <a:rPr lang="hu-HU" sz="2800" dirty="0"/>
              <a:t>A gazdaságfejlesztés támogatása "</a:t>
            </a:r>
            <a:r>
              <a:rPr lang="hu-HU" sz="2800" dirty="0" err="1"/>
              <a:t>soft</a:t>
            </a:r>
            <a:r>
              <a:rPr lang="hu-HU" sz="2800" dirty="0"/>
              <a:t>" programokkal</a:t>
            </a:r>
          </a:p>
        </p:txBody>
      </p:sp>
      <p:sp>
        <p:nvSpPr>
          <p:cNvPr id="8" name="Lekerekített téglalap 7"/>
          <p:cNvSpPr/>
          <p:nvPr/>
        </p:nvSpPr>
        <p:spPr>
          <a:xfrm>
            <a:off x="704849" y="5580531"/>
            <a:ext cx="10800000" cy="1031966"/>
          </a:xfrm>
          <a:prstGeom prst="roundRect">
            <a:avLst/>
          </a:prstGeom>
          <a:solidFill>
            <a:srgbClr val="CC0000">
              <a:alpha val="8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1.4. </a:t>
            </a:r>
            <a:r>
              <a:rPr lang="hu-HU" sz="2800" dirty="0"/>
              <a:t>Turisztikai fejlesztések és a kapcsolódó szolgáltatások (</a:t>
            </a:r>
            <a:r>
              <a:rPr lang="hu-HU" sz="2800" dirty="0" err="1"/>
              <a:t>szuprastruktúra</a:t>
            </a:r>
            <a:r>
              <a:rPr lang="hu-HU" sz="2800" dirty="0"/>
              <a:t>) fejlesztése</a:t>
            </a:r>
          </a:p>
        </p:txBody>
      </p:sp>
    </p:spTree>
    <p:extLst>
      <p:ext uri="{BB962C8B-B14F-4D97-AF65-F5344CB8AC3E}">
        <p14:creationId xmlns:p14="http://schemas.microsoft.com/office/powerpoint/2010/main" val="3248085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abadkézi sokszög 3"/>
          <p:cNvSpPr>
            <a:spLocks/>
          </p:cNvSpPr>
          <p:nvPr/>
        </p:nvSpPr>
        <p:spPr bwMode="auto">
          <a:xfrm>
            <a:off x="720406" y="294957"/>
            <a:ext cx="10800000" cy="900000"/>
          </a:xfrm>
          <a:custGeom>
            <a:avLst/>
            <a:gdLst>
              <a:gd name="T0" fmla="*/ 162039 w 1188000"/>
              <a:gd name="T1" fmla="*/ 0 h 972000"/>
              <a:gd name="T2" fmla="*/ 1188255 w 1188000"/>
              <a:gd name="T3" fmla="*/ 0 h 972000"/>
              <a:gd name="T4" fmla="*/ 1188255 w 1188000"/>
              <a:gd name="T5" fmla="*/ 0 h 972000"/>
              <a:gd name="T6" fmla="*/ 1188255 w 1188000"/>
              <a:gd name="T7" fmla="*/ 810459 h 972000"/>
              <a:gd name="T8" fmla="*/ 1026216 w 1188000"/>
              <a:gd name="T9" fmla="*/ 972555 h 972000"/>
              <a:gd name="T10" fmla="*/ 0 w 1188000"/>
              <a:gd name="T11" fmla="*/ 972555 h 972000"/>
              <a:gd name="T12" fmla="*/ 0 w 1188000"/>
              <a:gd name="T13" fmla="*/ 972555 h 972000"/>
              <a:gd name="T14" fmla="*/ 0 w 1188000"/>
              <a:gd name="T15" fmla="*/ 162096 h 972000"/>
              <a:gd name="T16" fmla="*/ 162039 w 1188000"/>
              <a:gd name="T17" fmla="*/ 0 h 972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88000"/>
              <a:gd name="T28" fmla="*/ 0 h 972000"/>
              <a:gd name="T29" fmla="*/ 1188000 w 1188000"/>
              <a:gd name="T30" fmla="*/ 972000 h 972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88000" h="972000">
                <a:moveTo>
                  <a:pt x="162003" y="0"/>
                </a:moveTo>
                <a:lnTo>
                  <a:pt x="1188000" y="0"/>
                </a:lnTo>
                <a:lnTo>
                  <a:pt x="1188000" y="809997"/>
                </a:lnTo>
                <a:cubicBezTo>
                  <a:pt x="1188000" y="899469"/>
                  <a:pt x="1115469" y="972000"/>
                  <a:pt x="1025997" y="972000"/>
                </a:cubicBezTo>
                <a:lnTo>
                  <a:pt x="0" y="972000"/>
                </a:lnTo>
                <a:lnTo>
                  <a:pt x="0" y="162003"/>
                </a:lnTo>
                <a:cubicBezTo>
                  <a:pt x="0" y="72531"/>
                  <a:pt x="72531" y="0"/>
                  <a:pt x="162003" y="0"/>
                </a:cubicBezTo>
                <a:close/>
              </a:path>
            </a:pathLst>
          </a:custGeom>
          <a:solidFill>
            <a:schemeClr val="accent3">
              <a:lumMod val="100000"/>
              <a:lumOff val="0"/>
            </a:schemeClr>
          </a:solidFill>
          <a:ln w="12700">
            <a:solidFill>
              <a:schemeClr val="accent3">
                <a:lumMod val="50000"/>
                <a:lumOff val="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Működő Város</a:t>
            </a:r>
            <a:endParaRPr lang="hu-H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720406" y="2104936"/>
            <a:ext cx="10800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„Működő Város” átfogó cél az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önkormányzat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és feladatellátásainak hatékonyságának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minőségi fejlesztésé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t,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értékteremtő közmunka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fenntartását és mikro-térségközponti funkciók erősítését rögzíti. 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3133142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abadkézi sokszög 3"/>
          <p:cNvSpPr>
            <a:spLocks/>
          </p:cNvSpPr>
          <p:nvPr/>
        </p:nvSpPr>
        <p:spPr bwMode="auto">
          <a:xfrm>
            <a:off x="720406" y="294957"/>
            <a:ext cx="10800000" cy="900000"/>
          </a:xfrm>
          <a:custGeom>
            <a:avLst/>
            <a:gdLst>
              <a:gd name="T0" fmla="*/ 162039 w 1188000"/>
              <a:gd name="T1" fmla="*/ 0 h 972000"/>
              <a:gd name="T2" fmla="*/ 1188255 w 1188000"/>
              <a:gd name="T3" fmla="*/ 0 h 972000"/>
              <a:gd name="T4" fmla="*/ 1188255 w 1188000"/>
              <a:gd name="T5" fmla="*/ 0 h 972000"/>
              <a:gd name="T6" fmla="*/ 1188255 w 1188000"/>
              <a:gd name="T7" fmla="*/ 810459 h 972000"/>
              <a:gd name="T8" fmla="*/ 1026216 w 1188000"/>
              <a:gd name="T9" fmla="*/ 972555 h 972000"/>
              <a:gd name="T10" fmla="*/ 0 w 1188000"/>
              <a:gd name="T11" fmla="*/ 972555 h 972000"/>
              <a:gd name="T12" fmla="*/ 0 w 1188000"/>
              <a:gd name="T13" fmla="*/ 972555 h 972000"/>
              <a:gd name="T14" fmla="*/ 0 w 1188000"/>
              <a:gd name="T15" fmla="*/ 162096 h 972000"/>
              <a:gd name="T16" fmla="*/ 162039 w 1188000"/>
              <a:gd name="T17" fmla="*/ 0 h 972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88000"/>
              <a:gd name="T28" fmla="*/ 0 h 972000"/>
              <a:gd name="T29" fmla="*/ 1188000 w 1188000"/>
              <a:gd name="T30" fmla="*/ 972000 h 972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88000" h="972000">
                <a:moveTo>
                  <a:pt x="162003" y="0"/>
                </a:moveTo>
                <a:lnTo>
                  <a:pt x="1188000" y="0"/>
                </a:lnTo>
                <a:lnTo>
                  <a:pt x="1188000" y="809997"/>
                </a:lnTo>
                <a:cubicBezTo>
                  <a:pt x="1188000" y="899469"/>
                  <a:pt x="1115469" y="972000"/>
                  <a:pt x="1025997" y="972000"/>
                </a:cubicBezTo>
                <a:lnTo>
                  <a:pt x="0" y="972000"/>
                </a:lnTo>
                <a:lnTo>
                  <a:pt x="0" y="162003"/>
                </a:lnTo>
                <a:cubicBezTo>
                  <a:pt x="0" y="72531"/>
                  <a:pt x="72531" y="0"/>
                  <a:pt x="162003" y="0"/>
                </a:cubicBezTo>
                <a:close/>
              </a:path>
            </a:pathLst>
          </a:custGeom>
          <a:solidFill>
            <a:schemeClr val="accent3">
              <a:lumMod val="100000"/>
              <a:lumOff val="0"/>
            </a:schemeClr>
          </a:solidFill>
          <a:ln w="12700">
            <a:solidFill>
              <a:schemeClr val="accent3">
                <a:lumMod val="50000"/>
                <a:lumOff val="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Működő Város</a:t>
            </a:r>
            <a:endParaRPr lang="hu-H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Lekerekített téglalap 4"/>
          <p:cNvSpPr/>
          <p:nvPr/>
        </p:nvSpPr>
        <p:spPr>
          <a:xfrm>
            <a:off x="720406" y="1332989"/>
            <a:ext cx="10800000" cy="553792"/>
          </a:xfrm>
          <a:prstGeom prst="roundRect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/>
              <a:t>2</a:t>
            </a:r>
            <a:r>
              <a:rPr lang="hu-HU" sz="2800" dirty="0" smtClean="0"/>
              <a:t>.1. </a:t>
            </a:r>
            <a:r>
              <a:rPr lang="hu-HU" sz="2800" dirty="0"/>
              <a:t>Demokratikus helyi kormányzás</a:t>
            </a:r>
          </a:p>
        </p:txBody>
      </p:sp>
      <p:sp>
        <p:nvSpPr>
          <p:cNvPr id="6" name="Lekerekített téglalap 5"/>
          <p:cNvSpPr/>
          <p:nvPr/>
        </p:nvSpPr>
        <p:spPr>
          <a:xfrm>
            <a:off x="720406" y="2060810"/>
            <a:ext cx="10800000" cy="885412"/>
          </a:xfrm>
          <a:prstGeom prst="roundRect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2.2. </a:t>
            </a:r>
            <a:r>
              <a:rPr lang="hu-HU" sz="2800" dirty="0"/>
              <a:t>A köz- és közösségi szolgáltatások minőségének emelése</a:t>
            </a:r>
          </a:p>
        </p:txBody>
      </p:sp>
      <p:sp>
        <p:nvSpPr>
          <p:cNvPr id="7" name="Lekerekített téglalap 6"/>
          <p:cNvSpPr/>
          <p:nvPr/>
        </p:nvSpPr>
        <p:spPr>
          <a:xfrm>
            <a:off x="720406" y="3120251"/>
            <a:ext cx="10800000" cy="1469031"/>
          </a:xfrm>
          <a:prstGeom prst="roundRect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2.3. Önkormányzati </a:t>
            </a:r>
            <a:r>
              <a:rPr lang="hu-HU" sz="2800" dirty="0"/>
              <a:t>kezdeményezések szélesítése a foglalkoztatottság növelésére, a szegénység felszámolására, az értékteremtő közmunka</a:t>
            </a:r>
          </a:p>
        </p:txBody>
      </p:sp>
      <p:sp>
        <p:nvSpPr>
          <p:cNvPr id="8" name="Lekerekített téglalap 7"/>
          <p:cNvSpPr/>
          <p:nvPr/>
        </p:nvSpPr>
        <p:spPr>
          <a:xfrm>
            <a:off x="720406" y="4763311"/>
            <a:ext cx="10800000" cy="595783"/>
          </a:xfrm>
          <a:prstGeom prst="roundRect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2.4. Településmarketing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590821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/>
          <p:nvPr/>
        </p:nvPicPr>
        <p:blipFill rotWithShape="1">
          <a:blip r:embed="rId2" cstate="print"/>
          <a:srcRect l="13468" r="12546"/>
          <a:stretch/>
        </p:blipFill>
        <p:spPr bwMode="auto">
          <a:xfrm>
            <a:off x="1219200" y="0"/>
            <a:ext cx="97536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67150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abadkézi sokszög 3"/>
          <p:cNvSpPr>
            <a:spLocks/>
          </p:cNvSpPr>
          <p:nvPr/>
        </p:nvSpPr>
        <p:spPr bwMode="auto">
          <a:xfrm>
            <a:off x="739456" y="333057"/>
            <a:ext cx="10800000" cy="900000"/>
          </a:xfrm>
          <a:custGeom>
            <a:avLst/>
            <a:gdLst>
              <a:gd name="T0" fmla="*/ 162039 w 1188000"/>
              <a:gd name="T1" fmla="*/ 0 h 972000"/>
              <a:gd name="T2" fmla="*/ 1188255 w 1188000"/>
              <a:gd name="T3" fmla="*/ 0 h 972000"/>
              <a:gd name="T4" fmla="*/ 1188255 w 1188000"/>
              <a:gd name="T5" fmla="*/ 0 h 972000"/>
              <a:gd name="T6" fmla="*/ 1188255 w 1188000"/>
              <a:gd name="T7" fmla="*/ 810459 h 972000"/>
              <a:gd name="T8" fmla="*/ 1026216 w 1188000"/>
              <a:gd name="T9" fmla="*/ 972555 h 972000"/>
              <a:gd name="T10" fmla="*/ 0 w 1188000"/>
              <a:gd name="T11" fmla="*/ 972555 h 972000"/>
              <a:gd name="T12" fmla="*/ 0 w 1188000"/>
              <a:gd name="T13" fmla="*/ 972555 h 972000"/>
              <a:gd name="T14" fmla="*/ 0 w 1188000"/>
              <a:gd name="T15" fmla="*/ 162096 h 972000"/>
              <a:gd name="T16" fmla="*/ 162039 w 1188000"/>
              <a:gd name="T17" fmla="*/ 0 h 972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88000"/>
              <a:gd name="T28" fmla="*/ 0 h 972000"/>
              <a:gd name="T29" fmla="*/ 1188000 w 1188000"/>
              <a:gd name="T30" fmla="*/ 972000 h 972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88000" h="972000">
                <a:moveTo>
                  <a:pt x="162003" y="0"/>
                </a:moveTo>
                <a:lnTo>
                  <a:pt x="1188000" y="0"/>
                </a:lnTo>
                <a:lnTo>
                  <a:pt x="1188000" y="809997"/>
                </a:lnTo>
                <a:cubicBezTo>
                  <a:pt x="1188000" y="899469"/>
                  <a:pt x="1115469" y="972000"/>
                  <a:pt x="1025997" y="972000"/>
                </a:cubicBezTo>
                <a:lnTo>
                  <a:pt x="0" y="972000"/>
                </a:lnTo>
                <a:lnTo>
                  <a:pt x="0" y="162003"/>
                </a:lnTo>
                <a:cubicBezTo>
                  <a:pt x="0" y="72531"/>
                  <a:pt x="72531" y="0"/>
                  <a:pt x="162003" y="0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>
            <a:solidFill>
              <a:schemeClr val="accent1">
                <a:lumMod val="50000"/>
                <a:lumOff val="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Lakható Város</a:t>
            </a:r>
            <a:endParaRPr lang="hu-H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739456" y="1985486"/>
            <a:ext cx="10800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„Lakható Város” átfogó cél az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épített és természeti környezet védelmé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t, állapotnak javítását és fejlesztését,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megújuló energiák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arányának növelését valamint a klímaváltozás globális és lokális kihívásaira / hatásaira reagáló adaptációs és </a:t>
            </a:r>
            <a:r>
              <a:rPr lang="hu-HU" sz="3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mitigációs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stratégiákat rögzíti.</a:t>
            </a:r>
            <a:r>
              <a:rPr lang="hu-HU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4226334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abadkézi sokszög 3"/>
          <p:cNvSpPr>
            <a:spLocks/>
          </p:cNvSpPr>
          <p:nvPr/>
        </p:nvSpPr>
        <p:spPr bwMode="auto">
          <a:xfrm>
            <a:off x="739456" y="333057"/>
            <a:ext cx="10800000" cy="900000"/>
          </a:xfrm>
          <a:custGeom>
            <a:avLst/>
            <a:gdLst>
              <a:gd name="T0" fmla="*/ 162039 w 1188000"/>
              <a:gd name="T1" fmla="*/ 0 h 972000"/>
              <a:gd name="T2" fmla="*/ 1188255 w 1188000"/>
              <a:gd name="T3" fmla="*/ 0 h 972000"/>
              <a:gd name="T4" fmla="*/ 1188255 w 1188000"/>
              <a:gd name="T5" fmla="*/ 0 h 972000"/>
              <a:gd name="T6" fmla="*/ 1188255 w 1188000"/>
              <a:gd name="T7" fmla="*/ 810459 h 972000"/>
              <a:gd name="T8" fmla="*/ 1026216 w 1188000"/>
              <a:gd name="T9" fmla="*/ 972555 h 972000"/>
              <a:gd name="T10" fmla="*/ 0 w 1188000"/>
              <a:gd name="T11" fmla="*/ 972555 h 972000"/>
              <a:gd name="T12" fmla="*/ 0 w 1188000"/>
              <a:gd name="T13" fmla="*/ 972555 h 972000"/>
              <a:gd name="T14" fmla="*/ 0 w 1188000"/>
              <a:gd name="T15" fmla="*/ 162096 h 972000"/>
              <a:gd name="T16" fmla="*/ 162039 w 1188000"/>
              <a:gd name="T17" fmla="*/ 0 h 972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88000"/>
              <a:gd name="T28" fmla="*/ 0 h 972000"/>
              <a:gd name="T29" fmla="*/ 1188000 w 1188000"/>
              <a:gd name="T30" fmla="*/ 972000 h 972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88000" h="972000">
                <a:moveTo>
                  <a:pt x="162003" y="0"/>
                </a:moveTo>
                <a:lnTo>
                  <a:pt x="1188000" y="0"/>
                </a:lnTo>
                <a:lnTo>
                  <a:pt x="1188000" y="809997"/>
                </a:lnTo>
                <a:cubicBezTo>
                  <a:pt x="1188000" y="899469"/>
                  <a:pt x="1115469" y="972000"/>
                  <a:pt x="1025997" y="972000"/>
                </a:cubicBezTo>
                <a:lnTo>
                  <a:pt x="0" y="972000"/>
                </a:lnTo>
                <a:lnTo>
                  <a:pt x="0" y="162003"/>
                </a:lnTo>
                <a:cubicBezTo>
                  <a:pt x="0" y="72531"/>
                  <a:pt x="72531" y="0"/>
                  <a:pt x="162003" y="0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>
            <a:solidFill>
              <a:schemeClr val="accent1">
                <a:lumMod val="50000"/>
                <a:lumOff val="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Lakható Város</a:t>
            </a:r>
            <a:endParaRPr lang="hu-H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Lekerekített téglalap 4"/>
          <p:cNvSpPr/>
          <p:nvPr/>
        </p:nvSpPr>
        <p:spPr>
          <a:xfrm>
            <a:off x="739456" y="1443359"/>
            <a:ext cx="10800000" cy="478377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3.1. Minőségi </a:t>
            </a:r>
            <a:r>
              <a:rPr lang="hu-HU" sz="2800" dirty="0"/>
              <a:t>lakókörnyezet megteremtése</a:t>
            </a:r>
          </a:p>
        </p:txBody>
      </p:sp>
      <p:sp>
        <p:nvSpPr>
          <p:cNvPr id="6" name="Lekerekített téglalap 5"/>
          <p:cNvSpPr/>
          <p:nvPr/>
        </p:nvSpPr>
        <p:spPr>
          <a:xfrm>
            <a:off x="739456" y="2108309"/>
            <a:ext cx="10800000" cy="481776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3.2. A környezet védelme</a:t>
            </a:r>
          </a:p>
        </p:txBody>
      </p:sp>
      <p:sp>
        <p:nvSpPr>
          <p:cNvPr id="7" name="Lekerekített téglalap 6"/>
          <p:cNvSpPr/>
          <p:nvPr/>
        </p:nvSpPr>
        <p:spPr>
          <a:xfrm>
            <a:off x="739456" y="2763958"/>
            <a:ext cx="10800000" cy="882509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3.3. A városrészek harmonikus fejlesztése, épített örökség, műemlékek védelme</a:t>
            </a:r>
          </a:p>
        </p:txBody>
      </p:sp>
      <p:sp>
        <p:nvSpPr>
          <p:cNvPr id="8" name="Lekerekített téglalap 7"/>
          <p:cNvSpPr/>
          <p:nvPr/>
        </p:nvSpPr>
        <p:spPr>
          <a:xfrm>
            <a:off x="739456" y="3820340"/>
            <a:ext cx="10800000" cy="889459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3.4. Külterületi fejlesztések és tájhasználat optimalizálása, koncentrált terület-felhasználás</a:t>
            </a:r>
          </a:p>
        </p:txBody>
      </p:sp>
      <p:sp>
        <p:nvSpPr>
          <p:cNvPr id="9" name="Lekerekített téglalap 8"/>
          <p:cNvSpPr/>
          <p:nvPr/>
        </p:nvSpPr>
        <p:spPr>
          <a:xfrm>
            <a:off x="739456" y="4864227"/>
            <a:ext cx="10800000" cy="875177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3.5. Megújuló energiaforrások részarányának növelése és </a:t>
            </a:r>
            <a:r>
              <a:rPr lang="hu-HU" sz="2800" dirty="0" err="1" smtClean="0"/>
              <a:t>energiahatékony</a:t>
            </a:r>
            <a:r>
              <a:rPr lang="hu-HU" sz="2800" dirty="0" smtClean="0"/>
              <a:t> építés</a:t>
            </a:r>
          </a:p>
        </p:txBody>
      </p:sp>
    </p:spTree>
    <p:extLst>
      <p:ext uri="{BB962C8B-B14F-4D97-AF65-F5344CB8AC3E}">
        <p14:creationId xmlns:p14="http://schemas.microsoft.com/office/powerpoint/2010/main" val="513011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abadkézi sokszög 3"/>
          <p:cNvSpPr>
            <a:spLocks/>
          </p:cNvSpPr>
          <p:nvPr/>
        </p:nvSpPr>
        <p:spPr bwMode="auto">
          <a:xfrm>
            <a:off x="645113" y="259578"/>
            <a:ext cx="10800000" cy="900000"/>
          </a:xfrm>
          <a:custGeom>
            <a:avLst/>
            <a:gdLst>
              <a:gd name="T0" fmla="*/ 162039 w 1188000"/>
              <a:gd name="T1" fmla="*/ 0 h 972000"/>
              <a:gd name="T2" fmla="*/ 1188255 w 1188000"/>
              <a:gd name="T3" fmla="*/ 0 h 972000"/>
              <a:gd name="T4" fmla="*/ 1188255 w 1188000"/>
              <a:gd name="T5" fmla="*/ 0 h 972000"/>
              <a:gd name="T6" fmla="*/ 1188255 w 1188000"/>
              <a:gd name="T7" fmla="*/ 810459 h 972000"/>
              <a:gd name="T8" fmla="*/ 1026216 w 1188000"/>
              <a:gd name="T9" fmla="*/ 972555 h 972000"/>
              <a:gd name="T10" fmla="*/ 0 w 1188000"/>
              <a:gd name="T11" fmla="*/ 972555 h 972000"/>
              <a:gd name="T12" fmla="*/ 0 w 1188000"/>
              <a:gd name="T13" fmla="*/ 972555 h 972000"/>
              <a:gd name="T14" fmla="*/ 0 w 1188000"/>
              <a:gd name="T15" fmla="*/ 162096 h 972000"/>
              <a:gd name="T16" fmla="*/ 162039 w 1188000"/>
              <a:gd name="T17" fmla="*/ 0 h 972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88000"/>
              <a:gd name="T28" fmla="*/ 0 h 972000"/>
              <a:gd name="T29" fmla="*/ 1188000 w 1188000"/>
              <a:gd name="T30" fmla="*/ 972000 h 972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88000" h="972000">
                <a:moveTo>
                  <a:pt x="162003" y="0"/>
                </a:moveTo>
                <a:lnTo>
                  <a:pt x="1188000" y="0"/>
                </a:lnTo>
                <a:lnTo>
                  <a:pt x="1188000" y="809997"/>
                </a:lnTo>
                <a:cubicBezTo>
                  <a:pt x="1188000" y="899469"/>
                  <a:pt x="1115469" y="972000"/>
                  <a:pt x="1025997" y="972000"/>
                </a:cubicBezTo>
                <a:lnTo>
                  <a:pt x="0" y="972000"/>
                </a:lnTo>
                <a:lnTo>
                  <a:pt x="0" y="162003"/>
                </a:lnTo>
                <a:cubicBezTo>
                  <a:pt x="0" y="72531"/>
                  <a:pt x="72531" y="0"/>
                  <a:pt x="162003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6350">
            <a:solidFill>
              <a:schemeClr val="accent2">
                <a:lumMod val="100000"/>
                <a:lumOff val="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36000" tIns="45720" rIns="36000" bIns="45720" anchor="ctr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Gondoskodó Város</a:t>
            </a:r>
            <a:endParaRPr lang="hu-H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645113" y="2312965"/>
            <a:ext cx="10800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„Gondoskodó Város” átfogó cél a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köznevelés - és oktatás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valamint a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szociális és egészségügyi ellátás 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fejlesztése mellett a társadalmi megújulás, életminőség javítását, a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társadalmi különbségek 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csökkentését, </a:t>
            </a:r>
            <a:r>
              <a:rPr lang="hu-HU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identitás-erősítő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beavatkozásokat rögzíti.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2108573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abadkézi sokszög 3"/>
          <p:cNvSpPr>
            <a:spLocks/>
          </p:cNvSpPr>
          <p:nvPr/>
        </p:nvSpPr>
        <p:spPr bwMode="auto">
          <a:xfrm>
            <a:off x="645113" y="259578"/>
            <a:ext cx="10800000" cy="900000"/>
          </a:xfrm>
          <a:custGeom>
            <a:avLst/>
            <a:gdLst>
              <a:gd name="T0" fmla="*/ 162039 w 1188000"/>
              <a:gd name="T1" fmla="*/ 0 h 972000"/>
              <a:gd name="T2" fmla="*/ 1188255 w 1188000"/>
              <a:gd name="T3" fmla="*/ 0 h 972000"/>
              <a:gd name="T4" fmla="*/ 1188255 w 1188000"/>
              <a:gd name="T5" fmla="*/ 0 h 972000"/>
              <a:gd name="T6" fmla="*/ 1188255 w 1188000"/>
              <a:gd name="T7" fmla="*/ 810459 h 972000"/>
              <a:gd name="T8" fmla="*/ 1026216 w 1188000"/>
              <a:gd name="T9" fmla="*/ 972555 h 972000"/>
              <a:gd name="T10" fmla="*/ 0 w 1188000"/>
              <a:gd name="T11" fmla="*/ 972555 h 972000"/>
              <a:gd name="T12" fmla="*/ 0 w 1188000"/>
              <a:gd name="T13" fmla="*/ 972555 h 972000"/>
              <a:gd name="T14" fmla="*/ 0 w 1188000"/>
              <a:gd name="T15" fmla="*/ 162096 h 972000"/>
              <a:gd name="T16" fmla="*/ 162039 w 1188000"/>
              <a:gd name="T17" fmla="*/ 0 h 972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88000"/>
              <a:gd name="T28" fmla="*/ 0 h 972000"/>
              <a:gd name="T29" fmla="*/ 1188000 w 1188000"/>
              <a:gd name="T30" fmla="*/ 972000 h 972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88000" h="972000">
                <a:moveTo>
                  <a:pt x="162003" y="0"/>
                </a:moveTo>
                <a:lnTo>
                  <a:pt x="1188000" y="0"/>
                </a:lnTo>
                <a:lnTo>
                  <a:pt x="1188000" y="809997"/>
                </a:lnTo>
                <a:cubicBezTo>
                  <a:pt x="1188000" y="899469"/>
                  <a:pt x="1115469" y="972000"/>
                  <a:pt x="1025997" y="972000"/>
                </a:cubicBezTo>
                <a:lnTo>
                  <a:pt x="0" y="972000"/>
                </a:lnTo>
                <a:lnTo>
                  <a:pt x="0" y="162003"/>
                </a:lnTo>
                <a:cubicBezTo>
                  <a:pt x="0" y="72531"/>
                  <a:pt x="72531" y="0"/>
                  <a:pt x="162003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6350">
            <a:solidFill>
              <a:schemeClr val="accent2">
                <a:lumMod val="100000"/>
                <a:lumOff val="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36000" tIns="45720" rIns="36000" bIns="45720" anchor="ctr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Gondoskodó Város</a:t>
            </a:r>
            <a:endParaRPr lang="hu-H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645113" y="1485497"/>
            <a:ext cx="10800000" cy="1440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4.1. Szolidáris </a:t>
            </a:r>
            <a:r>
              <a:rPr lang="hu-HU" sz="2800" dirty="0"/>
              <a:t>és befogadó </a:t>
            </a:r>
            <a:r>
              <a:rPr lang="hu-HU" sz="2800" dirty="0" smtClean="0"/>
              <a:t>társadalom</a:t>
            </a:r>
            <a:endParaRPr lang="hu-HU" sz="2800" dirty="0"/>
          </a:p>
        </p:txBody>
      </p:sp>
      <p:sp>
        <p:nvSpPr>
          <p:cNvPr id="7" name="Lekerekített téglalap 6"/>
          <p:cNvSpPr/>
          <p:nvPr/>
        </p:nvSpPr>
        <p:spPr>
          <a:xfrm>
            <a:off x="645113" y="3251416"/>
            <a:ext cx="10800000" cy="1440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4.2. Egészséges </a:t>
            </a:r>
            <a:r>
              <a:rPr lang="hu-HU" sz="2800" dirty="0"/>
              <a:t>társadalom</a:t>
            </a:r>
          </a:p>
        </p:txBody>
      </p:sp>
      <p:sp>
        <p:nvSpPr>
          <p:cNvPr id="8" name="Lekerekített téglalap 7"/>
          <p:cNvSpPr/>
          <p:nvPr/>
        </p:nvSpPr>
        <p:spPr>
          <a:xfrm>
            <a:off x="645113" y="5017335"/>
            <a:ext cx="10800000" cy="1368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4.3. Kulturált </a:t>
            </a:r>
            <a:r>
              <a:rPr lang="hu-HU" sz="2800" dirty="0"/>
              <a:t>és képzett társadalom</a:t>
            </a:r>
          </a:p>
        </p:txBody>
      </p:sp>
    </p:spTree>
    <p:extLst>
      <p:ext uri="{BB962C8B-B14F-4D97-AF65-F5344CB8AC3E}">
        <p14:creationId xmlns:p14="http://schemas.microsoft.com/office/powerpoint/2010/main" val="492999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kerekített téglalap 3"/>
          <p:cNvSpPr/>
          <p:nvPr/>
        </p:nvSpPr>
        <p:spPr>
          <a:xfrm>
            <a:off x="0" y="0"/>
            <a:ext cx="12192000" cy="1236372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Jövőkép</a:t>
            </a:r>
            <a:endParaRPr lang="hu-HU" sz="2000" dirty="0"/>
          </a:p>
        </p:txBody>
      </p:sp>
      <p:sp>
        <p:nvSpPr>
          <p:cNvPr id="5" name="Lekerekített téglalap 4"/>
          <p:cNvSpPr/>
          <p:nvPr/>
        </p:nvSpPr>
        <p:spPr>
          <a:xfrm>
            <a:off x="334851" y="1223495"/>
            <a:ext cx="2343955" cy="5589430"/>
          </a:xfrm>
          <a:prstGeom prst="roundRect">
            <a:avLst/>
          </a:prstGeom>
          <a:solidFill>
            <a:srgbClr val="CC0000">
              <a:alpha val="65000"/>
            </a:srgbClr>
          </a:solidFill>
          <a:effectLst>
            <a:outerShdw blurRad="50800" dist="38100" dir="2700000" algn="tl" rotWithShape="0">
              <a:prstClr val="black">
                <a:alpha val="55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t" anchorCtr="0"/>
          <a:lstStyle/>
          <a:p>
            <a:pPr algn="ctr"/>
            <a:r>
              <a:rPr lang="hu-HU" dirty="0" smtClean="0"/>
              <a:t>GAZDAGODÓ VÁROS</a:t>
            </a:r>
            <a:endParaRPr lang="hu-HU" dirty="0"/>
          </a:p>
        </p:txBody>
      </p:sp>
      <p:sp>
        <p:nvSpPr>
          <p:cNvPr id="6" name="Lekerekített téglalap 5"/>
          <p:cNvSpPr/>
          <p:nvPr/>
        </p:nvSpPr>
        <p:spPr>
          <a:xfrm>
            <a:off x="10200071" y="1223495"/>
            <a:ext cx="1738645" cy="5589430"/>
          </a:xfrm>
          <a:prstGeom prst="roundRect">
            <a:avLst/>
          </a:prstGeom>
          <a:solidFill>
            <a:schemeClr val="accent2">
              <a:alpha val="84000"/>
            </a:schemeClr>
          </a:solidFill>
          <a:effectLst>
            <a:outerShdw blurRad="50800" dist="38100" dir="2700000" algn="tl" rotWithShape="0">
              <a:prstClr val="black">
                <a:alpha val="55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Lekerekített téglalap 6"/>
          <p:cNvSpPr/>
          <p:nvPr/>
        </p:nvSpPr>
        <p:spPr>
          <a:xfrm>
            <a:off x="2829928" y="1223495"/>
            <a:ext cx="2343955" cy="5589430"/>
          </a:xfrm>
          <a:prstGeom prst="roundRect">
            <a:avLst/>
          </a:prstGeom>
          <a:solidFill>
            <a:schemeClr val="bg1">
              <a:lumMod val="50000"/>
              <a:alpha val="94000"/>
            </a:schemeClr>
          </a:solidFill>
          <a:effectLst>
            <a:outerShdw blurRad="50800" dist="38100" dir="3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t" anchorCtr="0"/>
          <a:lstStyle/>
          <a:p>
            <a:pPr algn="ctr"/>
            <a:r>
              <a:rPr lang="hu-HU" dirty="0" smtClean="0"/>
              <a:t>MŰKÖDŐ VÁROS</a:t>
            </a:r>
            <a:endParaRPr lang="hu-HU" dirty="0"/>
          </a:p>
        </p:txBody>
      </p:sp>
      <p:sp>
        <p:nvSpPr>
          <p:cNvPr id="8" name="Lekerekített téglalap 7"/>
          <p:cNvSpPr/>
          <p:nvPr/>
        </p:nvSpPr>
        <p:spPr>
          <a:xfrm>
            <a:off x="5267461" y="1194467"/>
            <a:ext cx="2343955" cy="558943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t" anchorCtr="0"/>
          <a:lstStyle/>
          <a:p>
            <a:pPr algn="ctr"/>
            <a:r>
              <a:rPr lang="hu-HU" dirty="0" smtClean="0"/>
              <a:t>LAKHATÓ VÁROS</a:t>
            </a:r>
            <a:endParaRPr lang="hu-HU" dirty="0"/>
          </a:p>
        </p:txBody>
      </p:sp>
      <p:sp>
        <p:nvSpPr>
          <p:cNvPr id="9" name="Lekerekített téglalap 8"/>
          <p:cNvSpPr/>
          <p:nvPr/>
        </p:nvSpPr>
        <p:spPr>
          <a:xfrm>
            <a:off x="7733766" y="1223495"/>
            <a:ext cx="2343955" cy="5589430"/>
          </a:xfrm>
          <a:prstGeom prst="roundRect">
            <a:avLst/>
          </a:prstGeom>
          <a:solidFill>
            <a:schemeClr val="accent6">
              <a:lumMod val="75000"/>
              <a:alpha val="80000"/>
            </a:schemeClr>
          </a:solidFill>
          <a:effectLst>
            <a:outerShdw blurRad="50800" dir="2700000" algn="tl" rotWithShape="0">
              <a:prstClr val="black">
                <a:alpha val="55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44000" rtlCol="0" anchor="t" anchorCtr="0"/>
          <a:lstStyle/>
          <a:p>
            <a:pPr algn="ctr"/>
            <a:r>
              <a:rPr lang="hu-HU" dirty="0" smtClean="0"/>
              <a:t>GONDOSKODÓ VÁROS</a:t>
            </a:r>
            <a:endParaRPr lang="hu-HU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5325005" y="2148890"/>
            <a:ext cx="2198129" cy="478377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3.1. Minőségi </a:t>
            </a:r>
            <a:r>
              <a:rPr lang="hu-HU" sz="1300" dirty="0"/>
              <a:t>lakókörnyezet megteremtése</a:t>
            </a:r>
          </a:p>
        </p:txBody>
      </p:sp>
      <p:sp>
        <p:nvSpPr>
          <p:cNvPr id="11" name="Lekerekített téglalap 10"/>
          <p:cNvSpPr/>
          <p:nvPr/>
        </p:nvSpPr>
        <p:spPr>
          <a:xfrm>
            <a:off x="413656" y="2143260"/>
            <a:ext cx="2214349" cy="1241880"/>
          </a:xfrm>
          <a:prstGeom prst="roundRect">
            <a:avLst/>
          </a:prstGeom>
          <a:solidFill>
            <a:srgbClr val="CC0000">
              <a:alpha val="8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1.1. Korszerű</a:t>
            </a:r>
            <a:r>
              <a:rPr lang="hu-HU" sz="1300" dirty="0"/>
              <a:t>, hatékony ipar </a:t>
            </a:r>
            <a:r>
              <a:rPr lang="hu-HU" sz="1000" dirty="0"/>
              <a:t>(jellemzően a mezőgazdaság/élelmiszergazdaság terén mezőgazdasági feldolgozó ipar</a:t>
            </a:r>
            <a:r>
              <a:rPr lang="hu-HU" sz="1000" dirty="0" smtClean="0"/>
              <a:t>) </a:t>
            </a:r>
            <a:r>
              <a:rPr lang="hu-HU" sz="1300" dirty="0"/>
              <a:t>valamint az Ipari Park fejlesztése</a:t>
            </a:r>
          </a:p>
        </p:txBody>
      </p:sp>
      <p:sp>
        <p:nvSpPr>
          <p:cNvPr id="12" name="Lekerekített téglalap 11"/>
          <p:cNvSpPr/>
          <p:nvPr/>
        </p:nvSpPr>
        <p:spPr>
          <a:xfrm>
            <a:off x="413656" y="3498285"/>
            <a:ext cx="2214349" cy="954000"/>
          </a:xfrm>
          <a:prstGeom prst="roundRect">
            <a:avLst/>
          </a:prstGeom>
          <a:solidFill>
            <a:srgbClr val="CC0000">
              <a:alpha val="8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1.2. </a:t>
            </a:r>
            <a:r>
              <a:rPr lang="hu-HU" sz="1300" dirty="0"/>
              <a:t>Több lábon álló (diverzifikált) gazdaság</a:t>
            </a:r>
          </a:p>
        </p:txBody>
      </p:sp>
      <p:sp>
        <p:nvSpPr>
          <p:cNvPr id="13" name="Lekerekített téglalap 12"/>
          <p:cNvSpPr/>
          <p:nvPr/>
        </p:nvSpPr>
        <p:spPr>
          <a:xfrm>
            <a:off x="413655" y="4520230"/>
            <a:ext cx="2214349" cy="978070"/>
          </a:xfrm>
          <a:prstGeom prst="roundRect">
            <a:avLst/>
          </a:prstGeom>
          <a:solidFill>
            <a:srgbClr val="CC0000">
              <a:alpha val="8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1.3. </a:t>
            </a:r>
            <a:r>
              <a:rPr lang="hu-HU" sz="1300" dirty="0"/>
              <a:t>A gazdaságfejlesztés támogatása "</a:t>
            </a:r>
            <a:r>
              <a:rPr lang="hu-HU" sz="1300" dirty="0" err="1"/>
              <a:t>soft</a:t>
            </a:r>
            <a:r>
              <a:rPr lang="hu-HU" sz="1300" dirty="0"/>
              <a:t>" programokkal</a:t>
            </a:r>
          </a:p>
        </p:txBody>
      </p:sp>
      <p:sp>
        <p:nvSpPr>
          <p:cNvPr id="14" name="Lekerekített téglalap 13"/>
          <p:cNvSpPr/>
          <p:nvPr/>
        </p:nvSpPr>
        <p:spPr>
          <a:xfrm>
            <a:off x="399653" y="5561482"/>
            <a:ext cx="2214349" cy="1031966"/>
          </a:xfrm>
          <a:prstGeom prst="roundRect">
            <a:avLst/>
          </a:prstGeom>
          <a:solidFill>
            <a:srgbClr val="CC0000">
              <a:alpha val="8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1.4. </a:t>
            </a:r>
            <a:r>
              <a:rPr lang="hu-HU" sz="1300" dirty="0"/>
              <a:t>Turisztikai fejlesztések és a kapcsolódó szolgáltatások (</a:t>
            </a:r>
            <a:r>
              <a:rPr lang="hu-HU" sz="1300" dirty="0" err="1"/>
              <a:t>szuprastruktúra</a:t>
            </a:r>
            <a:r>
              <a:rPr lang="hu-HU" sz="1300" dirty="0"/>
              <a:t>) fejlesztése</a:t>
            </a:r>
          </a:p>
        </p:txBody>
      </p:sp>
      <p:sp>
        <p:nvSpPr>
          <p:cNvPr id="15" name="Lekerekített téglalap 14"/>
          <p:cNvSpPr/>
          <p:nvPr/>
        </p:nvSpPr>
        <p:spPr>
          <a:xfrm>
            <a:off x="2894730" y="2146167"/>
            <a:ext cx="2214349" cy="553792"/>
          </a:xfrm>
          <a:prstGeom prst="roundRect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/>
              <a:t>2</a:t>
            </a:r>
            <a:r>
              <a:rPr lang="hu-HU" sz="1300" dirty="0" smtClean="0"/>
              <a:t>.1. </a:t>
            </a:r>
            <a:r>
              <a:rPr lang="hu-HU" sz="1300" dirty="0"/>
              <a:t>Demokratikus helyi kormányzás</a:t>
            </a:r>
          </a:p>
        </p:txBody>
      </p:sp>
      <p:sp>
        <p:nvSpPr>
          <p:cNvPr id="16" name="Lekerekített téglalap 15"/>
          <p:cNvSpPr/>
          <p:nvPr/>
        </p:nvSpPr>
        <p:spPr>
          <a:xfrm>
            <a:off x="2894729" y="2806624"/>
            <a:ext cx="2214349" cy="1003123"/>
          </a:xfrm>
          <a:prstGeom prst="roundRect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2.2. </a:t>
            </a:r>
            <a:r>
              <a:rPr lang="hu-HU" sz="1300" dirty="0"/>
              <a:t>A köz- és közösségi szolgáltatások minőségének emelése</a:t>
            </a:r>
          </a:p>
        </p:txBody>
      </p:sp>
      <p:sp>
        <p:nvSpPr>
          <p:cNvPr id="17" name="Lekerekített téglalap 16"/>
          <p:cNvSpPr/>
          <p:nvPr/>
        </p:nvSpPr>
        <p:spPr>
          <a:xfrm>
            <a:off x="2894728" y="3923454"/>
            <a:ext cx="2214349" cy="1712585"/>
          </a:xfrm>
          <a:prstGeom prst="roundRect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2.3. Önkormányzati </a:t>
            </a:r>
            <a:r>
              <a:rPr lang="hu-HU" sz="1300" dirty="0"/>
              <a:t>kezdeményezések szélesítése a foglalkoztatottság növelésére, a szegénység felszámolására, az értékteremtő közmunka</a:t>
            </a:r>
          </a:p>
        </p:txBody>
      </p:sp>
      <p:sp>
        <p:nvSpPr>
          <p:cNvPr id="18" name="Lekerekített téglalap 17"/>
          <p:cNvSpPr/>
          <p:nvPr/>
        </p:nvSpPr>
        <p:spPr>
          <a:xfrm>
            <a:off x="2865959" y="5749745"/>
            <a:ext cx="2214349" cy="728496"/>
          </a:xfrm>
          <a:prstGeom prst="roundRect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2.4. Településmarketing</a:t>
            </a:r>
            <a:endParaRPr lang="hu-HU" sz="1300" dirty="0"/>
          </a:p>
        </p:txBody>
      </p:sp>
      <p:sp>
        <p:nvSpPr>
          <p:cNvPr id="20" name="Lekerekített téglalap 19"/>
          <p:cNvSpPr/>
          <p:nvPr/>
        </p:nvSpPr>
        <p:spPr>
          <a:xfrm>
            <a:off x="5337612" y="2712016"/>
            <a:ext cx="2198129" cy="331782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3.2. A környezet védelme</a:t>
            </a:r>
          </a:p>
        </p:txBody>
      </p:sp>
      <p:sp>
        <p:nvSpPr>
          <p:cNvPr id="21" name="Lekerekített téglalap 20"/>
          <p:cNvSpPr/>
          <p:nvPr/>
        </p:nvSpPr>
        <p:spPr>
          <a:xfrm>
            <a:off x="5325005" y="3111603"/>
            <a:ext cx="2198129" cy="882509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3.3. A városrészek harmonikus fejlesztése, épített örökség, műemlékek védelme</a:t>
            </a:r>
          </a:p>
        </p:txBody>
      </p:sp>
      <p:sp>
        <p:nvSpPr>
          <p:cNvPr id="22" name="Lekerekített téglalap 21"/>
          <p:cNvSpPr/>
          <p:nvPr/>
        </p:nvSpPr>
        <p:spPr>
          <a:xfrm>
            <a:off x="5325005" y="4064013"/>
            <a:ext cx="2198129" cy="1124566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3.4. Külterületi fejlesztések és tájhasználat optimalizálása, koncentrált terület-felhasználás</a:t>
            </a:r>
          </a:p>
        </p:txBody>
      </p:sp>
      <p:sp>
        <p:nvSpPr>
          <p:cNvPr id="23" name="Lekerekített téglalap 22"/>
          <p:cNvSpPr/>
          <p:nvPr/>
        </p:nvSpPr>
        <p:spPr>
          <a:xfrm>
            <a:off x="5325004" y="5324799"/>
            <a:ext cx="2198129" cy="1186927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3.5. Megújuló energiaforrások részarányának növelése és </a:t>
            </a:r>
            <a:r>
              <a:rPr lang="hu-HU" sz="1300" dirty="0" err="1" smtClean="0"/>
              <a:t>energiahatékony</a:t>
            </a:r>
            <a:r>
              <a:rPr lang="hu-HU" sz="1300" dirty="0" smtClean="0"/>
              <a:t> építés</a:t>
            </a:r>
          </a:p>
        </p:txBody>
      </p:sp>
      <p:sp>
        <p:nvSpPr>
          <p:cNvPr id="25" name="Lekerekített téglalap 24"/>
          <p:cNvSpPr/>
          <p:nvPr/>
        </p:nvSpPr>
        <p:spPr>
          <a:xfrm>
            <a:off x="7806677" y="2138640"/>
            <a:ext cx="2198129" cy="1440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4.1. Szolidáris </a:t>
            </a:r>
            <a:r>
              <a:rPr lang="hu-HU" sz="1300" dirty="0"/>
              <a:t>és befogadó </a:t>
            </a:r>
            <a:r>
              <a:rPr lang="hu-HU" sz="1300" dirty="0" smtClean="0"/>
              <a:t>társadalom</a:t>
            </a:r>
            <a:endParaRPr lang="hu-HU" sz="1300" dirty="0"/>
          </a:p>
        </p:txBody>
      </p:sp>
      <p:sp>
        <p:nvSpPr>
          <p:cNvPr id="26" name="Lekerekített téglalap 25"/>
          <p:cNvSpPr/>
          <p:nvPr/>
        </p:nvSpPr>
        <p:spPr>
          <a:xfrm>
            <a:off x="7806677" y="3698885"/>
            <a:ext cx="2199600" cy="1440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4.2. Egészséges </a:t>
            </a:r>
            <a:r>
              <a:rPr lang="hu-HU" sz="1300" dirty="0"/>
              <a:t>társadalom</a:t>
            </a:r>
          </a:p>
        </p:txBody>
      </p:sp>
      <p:sp>
        <p:nvSpPr>
          <p:cNvPr id="27" name="Lekerekített téglalap 26"/>
          <p:cNvSpPr/>
          <p:nvPr/>
        </p:nvSpPr>
        <p:spPr>
          <a:xfrm>
            <a:off x="7806677" y="5225448"/>
            <a:ext cx="2198129" cy="1368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00" dirty="0" smtClean="0"/>
              <a:t>4.3. Kulturált </a:t>
            </a:r>
            <a:r>
              <a:rPr lang="hu-HU" sz="1300" dirty="0"/>
              <a:t>és képzett társadalom</a:t>
            </a:r>
          </a:p>
        </p:txBody>
      </p:sp>
      <p:sp>
        <p:nvSpPr>
          <p:cNvPr id="28" name="Lekerekített téglalap 27"/>
          <p:cNvSpPr/>
          <p:nvPr/>
        </p:nvSpPr>
        <p:spPr>
          <a:xfrm>
            <a:off x="11055350" y="2170088"/>
            <a:ext cx="794466" cy="4403889"/>
          </a:xfrm>
          <a:prstGeom prst="roundRect">
            <a:avLst/>
          </a:prstGeom>
          <a:solidFill>
            <a:schemeClr val="accent2"/>
          </a:solidFill>
          <a:effectLst>
            <a:outerShdw blurRad="50800" dist="254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hu-HU" sz="1400" dirty="0" smtClean="0"/>
              <a:t>Területfejlesztési elvek</a:t>
            </a:r>
            <a:endParaRPr lang="hu-HU" sz="1400" dirty="0"/>
          </a:p>
        </p:txBody>
      </p:sp>
      <p:sp>
        <p:nvSpPr>
          <p:cNvPr id="29" name="Balra nyíl 28"/>
          <p:cNvSpPr/>
          <p:nvPr/>
        </p:nvSpPr>
        <p:spPr>
          <a:xfrm>
            <a:off x="10234145" y="2518305"/>
            <a:ext cx="760029" cy="399587"/>
          </a:xfrm>
          <a:prstGeom prst="leftArrow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Balra nyíl 29"/>
          <p:cNvSpPr/>
          <p:nvPr/>
        </p:nvSpPr>
        <p:spPr>
          <a:xfrm>
            <a:off x="10206421" y="3618866"/>
            <a:ext cx="760029" cy="399587"/>
          </a:xfrm>
          <a:prstGeom prst="leftArrow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Balra nyíl 30"/>
          <p:cNvSpPr/>
          <p:nvPr/>
        </p:nvSpPr>
        <p:spPr>
          <a:xfrm>
            <a:off x="10234146" y="4644876"/>
            <a:ext cx="760029" cy="399587"/>
          </a:xfrm>
          <a:prstGeom prst="leftArrow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Balra nyíl 31"/>
          <p:cNvSpPr/>
          <p:nvPr/>
        </p:nvSpPr>
        <p:spPr>
          <a:xfrm>
            <a:off x="10234145" y="5631676"/>
            <a:ext cx="760029" cy="399587"/>
          </a:xfrm>
          <a:prstGeom prst="leftArrow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4709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385445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hu-HU" dirty="0" smtClean="0"/>
              <a:t>Köszönjük a megtisztelő figyelmet!</a:t>
            </a:r>
          </a:p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dirty="0" err="1"/>
              <a:t>Kiszelovics</a:t>
            </a:r>
            <a:r>
              <a:rPr lang="hu-HU" dirty="0"/>
              <a:t> és Társa Kft.</a:t>
            </a:r>
          </a:p>
          <a:p>
            <a:pPr marL="0" indent="0" algn="ctr">
              <a:buNone/>
            </a:pPr>
            <a:r>
              <a:rPr lang="hu-HU" sz="1800" dirty="0"/>
              <a:t>5000 Szolnok, Szántó </a:t>
            </a:r>
            <a:r>
              <a:rPr lang="hu-HU" sz="1800" dirty="0" err="1"/>
              <a:t>Krt</a:t>
            </a:r>
            <a:r>
              <a:rPr lang="hu-HU" sz="1800" dirty="0"/>
              <a:t> 52. II/5.</a:t>
            </a:r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b="1" dirty="0" smtClean="0"/>
              <a:t>2017</a:t>
            </a:r>
            <a:r>
              <a:rPr lang="hu-HU" dirty="0" smtClean="0"/>
              <a:t>. </a:t>
            </a:r>
            <a:r>
              <a:rPr lang="hu-HU" dirty="0"/>
              <a:t>év </a:t>
            </a:r>
            <a:r>
              <a:rPr lang="hu-HU" b="1" dirty="0" smtClean="0"/>
              <a:t>december </a:t>
            </a:r>
            <a:r>
              <a:rPr lang="hu-HU" dirty="0" smtClean="0"/>
              <a:t>hó </a:t>
            </a:r>
            <a:r>
              <a:rPr lang="hu-HU" b="1" dirty="0"/>
              <a:t>12.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47665"/>
            <a:ext cx="2914650" cy="2943796"/>
          </a:xfrm>
          <a:prstGeom prst="rect">
            <a:avLst/>
          </a:prstGeom>
        </p:spPr>
      </p:pic>
      <p:sp>
        <p:nvSpPr>
          <p:cNvPr id="5" name="Tartalom helye 2"/>
          <p:cNvSpPr txBox="1">
            <a:spLocks/>
          </p:cNvSpPr>
          <p:nvPr/>
        </p:nvSpPr>
        <p:spPr>
          <a:xfrm>
            <a:off x="3873748" y="365126"/>
            <a:ext cx="8115051" cy="33263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4000" dirty="0"/>
              <a:t>Kunszentmárton Város </a:t>
            </a:r>
          </a:p>
          <a:p>
            <a:pPr marL="0" indent="0" algn="ctr">
              <a:buNone/>
            </a:pPr>
            <a:r>
              <a:rPr lang="hu-HU" sz="4000" dirty="0"/>
              <a:t>teljes közigazgatási területére vonatkozó új, </a:t>
            </a:r>
            <a:r>
              <a:rPr lang="hu-HU" sz="4000" dirty="0" smtClean="0"/>
              <a:t>digitális településrendezési </a:t>
            </a:r>
            <a:r>
              <a:rPr lang="hu-HU" sz="4000" dirty="0"/>
              <a:t>tervének elkészítése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779135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0" y="1371600"/>
            <a:ext cx="10515600" cy="4991101"/>
          </a:xfrm>
        </p:spPr>
        <p:txBody>
          <a:bodyPr>
            <a:normAutofit/>
          </a:bodyPr>
          <a:lstStyle/>
          <a:p>
            <a:pPr marL="857250" indent="-857250" algn="ctr">
              <a:buAutoNum type="romanUcPeriod" startAt="2"/>
            </a:pPr>
            <a:r>
              <a:rPr lang="hu-HU" sz="3600" b="1" dirty="0" smtClean="0">
                <a:solidFill>
                  <a:schemeClr val="accent1">
                    <a:lumMod val="50000"/>
                  </a:schemeClr>
                </a:solidFill>
              </a:rPr>
              <a:t>Aktuális </a:t>
            </a:r>
            <a:r>
              <a:rPr lang="hu-HU" sz="3600" b="1" dirty="0">
                <a:solidFill>
                  <a:schemeClr val="accent1">
                    <a:lumMod val="50000"/>
                  </a:schemeClr>
                </a:solidFill>
              </a:rPr>
              <a:t>tervezés </a:t>
            </a:r>
            <a:r>
              <a:rPr lang="hu-HU" sz="3600" b="1" dirty="0" smtClean="0">
                <a:solidFill>
                  <a:schemeClr val="accent1">
                    <a:lumMod val="50000"/>
                  </a:schemeClr>
                </a:solidFill>
              </a:rPr>
              <a:t>feladatai</a:t>
            </a:r>
          </a:p>
          <a:p>
            <a:pPr marL="0" indent="0" algn="ctr">
              <a:buNone/>
            </a:pPr>
            <a:endParaRPr lang="hu-HU" sz="3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3600" b="1" dirty="0">
                <a:solidFill>
                  <a:schemeClr val="accent1">
                    <a:lumMod val="50000"/>
                  </a:schemeClr>
                </a:solidFill>
              </a:rPr>
              <a:t>Megalapozó Vizsgálat (MV)</a:t>
            </a:r>
          </a:p>
          <a:p>
            <a:pPr marL="0" indent="0">
              <a:buNone/>
            </a:pPr>
            <a:endParaRPr lang="hu-HU" sz="3600" dirty="0"/>
          </a:p>
          <a:p>
            <a:pPr marL="0" indent="0" algn="ctr">
              <a:buNone/>
            </a:pPr>
            <a:r>
              <a:rPr lang="hu-HU" sz="3600" b="1" dirty="0">
                <a:solidFill>
                  <a:schemeClr val="accent1">
                    <a:lumMod val="50000"/>
                  </a:schemeClr>
                </a:solidFill>
              </a:rPr>
              <a:t>Településfejlesztési Koncepció (TK)</a:t>
            </a:r>
          </a:p>
          <a:p>
            <a:pPr marL="0" indent="0">
              <a:buNone/>
            </a:pPr>
            <a:endParaRPr lang="hu-HU" sz="3600" dirty="0"/>
          </a:p>
          <a:p>
            <a:pPr marL="0" indent="0" algn="ctr">
              <a:buNone/>
            </a:pPr>
            <a:r>
              <a:rPr lang="hu-HU" sz="3600" b="1" dirty="0">
                <a:solidFill>
                  <a:schemeClr val="accent1">
                    <a:lumMod val="50000"/>
                  </a:schemeClr>
                </a:solidFill>
              </a:rPr>
              <a:t>Településszerkezeti terv és Helyi építési szabályzat és szabályozási terv </a:t>
            </a:r>
          </a:p>
          <a:p>
            <a:endParaRPr lang="hu-HU" dirty="0"/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439"/>
            <a:ext cx="1722498" cy="1739722"/>
          </a:xfrm>
          <a:prstGeom prst="rect">
            <a:avLst/>
          </a:prstGeom>
        </p:spPr>
      </p:pic>
      <p:sp>
        <p:nvSpPr>
          <p:cNvPr id="5" name="Lefelé nyíl 4"/>
          <p:cNvSpPr/>
          <p:nvPr/>
        </p:nvSpPr>
        <p:spPr>
          <a:xfrm>
            <a:off x="5686425" y="3219450"/>
            <a:ext cx="514350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Lefelé nyíl 5"/>
          <p:cNvSpPr/>
          <p:nvPr/>
        </p:nvSpPr>
        <p:spPr>
          <a:xfrm>
            <a:off x="5686425" y="4467225"/>
            <a:ext cx="514350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6139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247650" y="0"/>
            <a:ext cx="1122045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dirty="0" smtClean="0"/>
          </a:p>
          <a:p>
            <a:endParaRPr lang="hu-HU" dirty="0"/>
          </a:p>
          <a:p>
            <a:pPr algn="ctr"/>
            <a:r>
              <a:rPr lang="hu-HU" sz="3600" dirty="0" smtClean="0"/>
              <a:t>1. Megalapozó vizsgálat</a:t>
            </a:r>
          </a:p>
          <a:p>
            <a:pPr algn="just"/>
            <a:endParaRPr lang="hu-HU" sz="3600" dirty="0" smtClean="0"/>
          </a:p>
          <a:p>
            <a:pPr algn="just"/>
            <a:r>
              <a:rPr lang="hu-HU" sz="3600" dirty="0" smtClean="0"/>
              <a:t>A Megalapozó Vizsgálat (MV) a Településfejlesztési Koncepciót (TK) és az Integrált Településfejlesztési Stratégiát (ITS) egyaránt megalapozó </a:t>
            </a: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hu-HU" sz="3600" b="1" u="sng" dirty="0" smtClean="0"/>
              <a:t>helyzetfeltáró</a:t>
            </a:r>
            <a:r>
              <a:rPr lang="hu-HU" sz="3600" dirty="0" smtClean="0"/>
              <a:t>, </a:t>
            </a: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hu-HU" sz="3600" b="1" u="sng" dirty="0" smtClean="0"/>
              <a:t>helyzetelemző</a:t>
            </a:r>
            <a:r>
              <a:rPr lang="hu-HU" sz="3600" dirty="0" smtClean="0"/>
              <a:t> és </a:t>
            </a: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hu-HU" sz="3600" b="1" u="sng" dirty="0" smtClean="0"/>
              <a:t>helyzetértékelő</a:t>
            </a:r>
            <a:r>
              <a:rPr lang="hu-HU" sz="3600" dirty="0" smtClean="0"/>
              <a:t> </a:t>
            </a:r>
          </a:p>
          <a:p>
            <a:pPr algn="just"/>
            <a:r>
              <a:rPr lang="hu-HU" sz="3600" dirty="0" smtClean="0"/>
              <a:t>munkarészeket tartalmaz a 314/2012. (XI. 8.) Korm. rendelet alapján.</a:t>
            </a:r>
          </a:p>
          <a:p>
            <a:endParaRPr lang="hu-HU" dirty="0" smtClean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217843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19100" y="593289"/>
            <a:ext cx="113919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/>
              <a:t>2. Településfejlesztési Koncepció (TK)</a:t>
            </a:r>
          </a:p>
          <a:p>
            <a:endParaRPr lang="hu-HU" sz="1600" dirty="0"/>
          </a:p>
          <a:p>
            <a:r>
              <a:rPr lang="hu-HU" sz="3200" dirty="0"/>
              <a:t>A város településfejlesztési koncepciója egy </a:t>
            </a:r>
            <a:r>
              <a:rPr lang="hu-HU" sz="3200" b="1" u="sng" dirty="0"/>
              <a:t>hosszú távra </a:t>
            </a:r>
            <a:r>
              <a:rPr lang="hu-HU" sz="3200" dirty="0"/>
              <a:t>szóló dokumentum, amely kijelöli a város elérendő </a:t>
            </a:r>
            <a:r>
              <a:rPr lang="hu-H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jövőképét</a:t>
            </a:r>
            <a:r>
              <a:rPr lang="hu-HU" sz="3200" dirty="0"/>
              <a:t> a </a:t>
            </a:r>
            <a:endParaRPr lang="hu-HU" sz="3200" dirty="0" smtClean="0"/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hu-HU" sz="3200" b="1" u="sng" dirty="0" smtClean="0"/>
              <a:t>társadalmi</a:t>
            </a:r>
            <a:r>
              <a:rPr lang="hu-HU" sz="3200" b="1" u="sng" dirty="0"/>
              <a:t>,</a:t>
            </a:r>
            <a:r>
              <a:rPr lang="hu-HU" sz="3200" dirty="0"/>
              <a:t> </a:t>
            </a:r>
            <a:endParaRPr lang="hu-HU" sz="3200" dirty="0" smtClean="0"/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hu-HU" sz="3200" b="1" u="sng" dirty="0" smtClean="0"/>
              <a:t>gazdasági</a:t>
            </a:r>
            <a:r>
              <a:rPr lang="hu-HU" sz="3200" b="1" u="sng" dirty="0"/>
              <a:t>, </a:t>
            </a:r>
            <a:endParaRPr lang="hu-HU" sz="3200" b="1" u="sng" dirty="0" smtClean="0"/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hu-HU" sz="3200" b="1" u="sng" dirty="0" smtClean="0"/>
              <a:t>táji</a:t>
            </a:r>
            <a:r>
              <a:rPr lang="hu-HU" sz="3200" b="1" u="sng" dirty="0"/>
              <a:t>, </a:t>
            </a:r>
            <a:endParaRPr lang="hu-HU" sz="3200" b="1" u="sng" dirty="0" smtClean="0"/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hu-HU" sz="3200" b="1" u="sng" dirty="0" smtClean="0"/>
              <a:t>természeti </a:t>
            </a: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hu-HU" sz="3200" dirty="0" smtClean="0"/>
              <a:t>és </a:t>
            </a:r>
            <a:r>
              <a:rPr lang="hu-HU" sz="3200" b="1" u="sng" dirty="0"/>
              <a:t>épített környezet</a:t>
            </a:r>
            <a:r>
              <a:rPr lang="hu-HU" sz="3200" dirty="0"/>
              <a:t>re </a:t>
            </a:r>
            <a:endParaRPr lang="hu-HU" sz="3200" dirty="0" smtClean="0"/>
          </a:p>
          <a:p>
            <a:r>
              <a:rPr lang="hu-HU" sz="3200" dirty="0" smtClean="0"/>
              <a:t>vonatkozóan</a:t>
            </a:r>
            <a:r>
              <a:rPr lang="hu-HU" sz="3200" dirty="0"/>
              <a:t>. A koncepció meghatározza a </a:t>
            </a:r>
            <a:r>
              <a:rPr lang="hu-HU" sz="3200" b="1" u="sng" dirty="0"/>
              <a:t>város átfogó </a:t>
            </a:r>
            <a:r>
              <a:rPr lang="hu-HU" sz="3200" dirty="0"/>
              <a:t>fejlesztését szolgáló </a:t>
            </a:r>
            <a:r>
              <a:rPr lang="hu-HU" sz="3200" b="1" u="sng" dirty="0"/>
              <a:t>célkitűzések</a:t>
            </a:r>
            <a:r>
              <a:rPr lang="hu-HU" sz="3200" dirty="0"/>
              <a:t>et, az azokhoz kapcsolódó </a:t>
            </a:r>
            <a:r>
              <a:rPr lang="hu-HU" sz="3200" b="1" u="sng" dirty="0"/>
              <a:t>részcélok</a:t>
            </a:r>
            <a:r>
              <a:rPr lang="hu-HU" sz="3200" dirty="0"/>
              <a:t>at. Továbbá a koncepció meghatározza a </a:t>
            </a:r>
            <a:r>
              <a:rPr lang="hu-HU" sz="3200" b="1" u="sng" dirty="0"/>
              <a:t>településfejlesztés alapelveit</a:t>
            </a:r>
            <a:r>
              <a:rPr lang="hu-H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2539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90500" y="0"/>
            <a:ext cx="118491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 smtClean="0"/>
              <a:t>3.1. Településszerkezeti </a:t>
            </a:r>
            <a:r>
              <a:rPr lang="hu-HU" sz="3200" dirty="0"/>
              <a:t>terv </a:t>
            </a:r>
            <a:endParaRPr lang="hu-HU" sz="3200" dirty="0" smtClean="0"/>
          </a:p>
          <a:p>
            <a:pPr algn="ctr"/>
            <a:endParaRPr lang="hu-HU" sz="3200" dirty="0"/>
          </a:p>
          <a:p>
            <a:pPr algn="just"/>
            <a:r>
              <a:rPr lang="hu-HU" sz="3200" dirty="0" smtClean="0"/>
              <a:t>Településszerkezeti </a:t>
            </a:r>
            <a:r>
              <a:rPr lang="hu-HU" sz="3200" dirty="0"/>
              <a:t>terv készítés célja a jóváhagyásra kerülő </a:t>
            </a:r>
            <a:r>
              <a:rPr lang="hu-HU" sz="3200" dirty="0" smtClean="0"/>
              <a:t>településfejlesztési koncepcióval </a:t>
            </a:r>
            <a:r>
              <a:rPr lang="hu-HU" sz="3200" dirty="0"/>
              <a:t>összhangban </a:t>
            </a:r>
            <a:r>
              <a:rPr lang="hu-HU" sz="3200" b="1" u="sng" dirty="0"/>
              <a:t>a település fejlesztési irányainak meghatározása</a:t>
            </a:r>
            <a:r>
              <a:rPr lang="hu-HU" sz="3200" dirty="0"/>
              <a:t>; </a:t>
            </a:r>
            <a:r>
              <a:rPr lang="hu-HU" sz="3200" dirty="0" smtClean="0"/>
              <a:t>a </a:t>
            </a:r>
            <a:r>
              <a:rPr lang="hu-HU" sz="3200" b="1" u="sng" dirty="0" smtClean="0"/>
              <a:t>magasabb </a:t>
            </a:r>
            <a:r>
              <a:rPr lang="hu-HU" sz="3200" b="1" u="sng" dirty="0"/>
              <a:t>szintű rendezési tervekkel való összhang</a:t>
            </a:r>
            <a:r>
              <a:rPr lang="hu-HU" sz="3200" dirty="0"/>
              <a:t>, egyezőség biztosításával</a:t>
            </a:r>
            <a:r>
              <a:rPr lang="hu-HU" sz="3200" dirty="0" smtClean="0"/>
              <a:t>, az </a:t>
            </a:r>
            <a:r>
              <a:rPr lang="hu-HU" sz="3200" b="1" u="sng" dirty="0"/>
              <a:t>egyes területrészek felhasználási módjának optimális meghatározása</a:t>
            </a:r>
            <a:r>
              <a:rPr lang="hu-HU" sz="3200" dirty="0" smtClean="0"/>
              <a:t>; továbbá </a:t>
            </a:r>
            <a:r>
              <a:rPr lang="hu-HU" sz="3200" dirty="0"/>
              <a:t>a </a:t>
            </a:r>
            <a:r>
              <a:rPr lang="hu-HU" sz="3200" dirty="0" err="1"/>
              <a:t>területfelhasználási</a:t>
            </a:r>
            <a:r>
              <a:rPr lang="hu-HU" sz="3200" dirty="0"/>
              <a:t> változással érintett területek lehatárolása </a:t>
            </a:r>
            <a:r>
              <a:rPr lang="hu-HU" sz="3200" dirty="0" smtClean="0"/>
              <a:t>a változó </a:t>
            </a:r>
            <a:r>
              <a:rPr lang="hu-HU" sz="3200" dirty="0" err="1"/>
              <a:t>területfelhasználások</a:t>
            </a:r>
            <a:r>
              <a:rPr lang="hu-HU" sz="3200" dirty="0"/>
              <a:t> számszaki kimutatása. </a:t>
            </a:r>
            <a:endParaRPr lang="hu-HU" sz="3200" dirty="0" smtClean="0"/>
          </a:p>
          <a:p>
            <a:pPr algn="just"/>
            <a:endParaRPr lang="hu-HU" sz="3200" dirty="0"/>
          </a:p>
          <a:p>
            <a:pPr algn="just"/>
            <a:r>
              <a:rPr lang="hu-HU" sz="3200" dirty="0" smtClean="0"/>
              <a:t>A </a:t>
            </a:r>
            <a:r>
              <a:rPr lang="hu-HU" sz="3200" dirty="0"/>
              <a:t>településszerkezeti </a:t>
            </a:r>
            <a:r>
              <a:rPr lang="hu-HU" sz="3200" dirty="0" smtClean="0"/>
              <a:t>terv készítése </a:t>
            </a:r>
            <a:r>
              <a:rPr lang="hu-HU" sz="3200" dirty="0"/>
              <a:t>során figyelembe kell venni a település jelenlegi </a:t>
            </a:r>
            <a:r>
              <a:rPr lang="hu-HU" sz="3200" dirty="0" smtClean="0"/>
              <a:t>szerkezetét meghatározó </a:t>
            </a:r>
            <a:r>
              <a:rPr lang="hu-HU" sz="3200" dirty="0"/>
              <a:t>térbeli kialakítását és elrendezését, és műszaki </a:t>
            </a:r>
            <a:r>
              <a:rPr lang="hu-HU" sz="3200" dirty="0" err="1" smtClean="0"/>
              <a:t>infrastrúktúra</a:t>
            </a:r>
            <a:r>
              <a:rPr lang="hu-HU" sz="3200" dirty="0" smtClean="0"/>
              <a:t> hálózatát</a:t>
            </a:r>
            <a:r>
              <a:rPr lang="hu-H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5152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dirty="0"/>
              <a:t>új településszerkezeti terv jóváhagyandó munkarészei</a:t>
            </a:r>
            <a:r>
              <a:rPr lang="hu-HU" dirty="0" smtClean="0"/>
              <a:t>:</a:t>
            </a:r>
          </a:p>
          <a:p>
            <a:pPr marL="0" indent="0">
              <a:buNone/>
            </a:pPr>
            <a:endParaRPr lang="hu-HU" dirty="0"/>
          </a:p>
          <a:p>
            <a:pPr>
              <a:buFont typeface="Wingdings" panose="05000000000000000000" pitchFamily="2" charset="2"/>
              <a:buChar char="§"/>
            </a:pPr>
            <a:r>
              <a:rPr lang="hu-HU" dirty="0" smtClean="0"/>
              <a:t>településszerkezeti </a:t>
            </a:r>
            <a:r>
              <a:rPr lang="hu-HU" dirty="0"/>
              <a:t>tervlap digitális </a:t>
            </a:r>
            <a:r>
              <a:rPr lang="hu-HU" dirty="0" smtClean="0"/>
              <a:t>formában</a:t>
            </a:r>
          </a:p>
          <a:p>
            <a:pPr marL="0" indent="0">
              <a:buNone/>
            </a:pPr>
            <a:endParaRPr lang="hu-HU" dirty="0"/>
          </a:p>
          <a:p>
            <a:pPr>
              <a:buFont typeface="Wingdings" panose="05000000000000000000" pitchFamily="2" charset="2"/>
              <a:buChar char="§"/>
            </a:pPr>
            <a:r>
              <a:rPr lang="hu-HU" dirty="0" smtClean="0"/>
              <a:t>településszerkezeti </a:t>
            </a:r>
            <a:r>
              <a:rPr lang="hu-HU" dirty="0"/>
              <a:t>terv leírás digitális formában</a:t>
            </a:r>
          </a:p>
        </p:txBody>
      </p:sp>
    </p:spTree>
    <p:extLst>
      <p:ext uri="{BB962C8B-B14F-4D97-AF65-F5344CB8AC3E}">
        <p14:creationId xmlns:p14="http://schemas.microsoft.com/office/powerpoint/2010/main" val="924382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1652</Words>
  <Application>Microsoft Office PowerPoint</Application>
  <PresentationFormat>Szélesvásznú</PresentationFormat>
  <Paragraphs>255</Paragraphs>
  <Slides>45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45</vt:i4>
      </vt:variant>
    </vt:vector>
  </HeadingPairs>
  <TitlesOfParts>
    <vt:vector size="52" baseType="lpstr">
      <vt:lpstr>Arial</vt:lpstr>
      <vt:lpstr>Calibri</vt:lpstr>
      <vt:lpstr>Calibri Light</vt:lpstr>
      <vt:lpstr>Lucida Sans Unicode</vt:lpstr>
      <vt:lpstr>Times New Roman</vt:lpstr>
      <vt:lpstr>Wingdings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TTRE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György</dc:creator>
  <cp:lastModifiedBy>Papp György</cp:lastModifiedBy>
  <cp:revision>22</cp:revision>
  <dcterms:created xsi:type="dcterms:W3CDTF">2016-04-26T12:04:42Z</dcterms:created>
  <dcterms:modified xsi:type="dcterms:W3CDTF">2019-05-19T10:03:42Z</dcterms:modified>
</cp:coreProperties>
</file>